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0" r:id="rId2"/>
    <p:sldId id="259" r:id="rId3"/>
    <p:sldId id="260" r:id="rId4"/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71" r:id="rId14"/>
    <p:sldId id="309" r:id="rId15"/>
    <p:sldId id="308" r:id="rId16"/>
    <p:sldId id="306" r:id="rId17"/>
    <p:sldId id="304" r:id="rId18"/>
    <p:sldId id="301" r:id="rId19"/>
    <p:sldId id="302" r:id="rId20"/>
    <p:sldId id="274" r:id="rId21"/>
    <p:sldId id="310" r:id="rId22"/>
    <p:sldId id="311" r:id="rId23"/>
    <p:sldId id="312" r:id="rId24"/>
    <p:sldId id="272" r:id="rId25"/>
    <p:sldId id="313" r:id="rId26"/>
    <p:sldId id="273" r:id="rId27"/>
    <p:sldId id="314" r:id="rId28"/>
    <p:sldId id="315" r:id="rId29"/>
    <p:sldId id="292" r:id="rId30"/>
    <p:sldId id="286" r:id="rId31"/>
    <p:sldId id="281" r:id="rId32"/>
    <p:sldId id="316" r:id="rId33"/>
    <p:sldId id="317" r:id="rId34"/>
    <p:sldId id="276" r:id="rId35"/>
    <p:sldId id="290" r:id="rId36"/>
    <p:sldId id="277" r:id="rId37"/>
    <p:sldId id="6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05AE8-6821-4BAB-9327-76B62F0F9CA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86519C-FEE0-4165-B684-9DD4DFEFE414}">
      <dgm:prSet custT="1"/>
      <dgm:spPr/>
      <dgm:t>
        <a:bodyPr/>
        <a:lstStyle/>
        <a:p>
          <a:pPr rtl="0"/>
          <a:r>
            <a:rPr lang="en-US" sz="2800" dirty="0"/>
            <a:t>Sugarcane is produced in all 4 regions of Uganda. By 2005 only  4 large-scale milling companies were operational. The main sources of cane are: </a:t>
          </a:r>
        </a:p>
      </dgm:t>
    </dgm:pt>
    <dgm:pt modelId="{AA6907F2-BCDF-46FE-BDBE-6B7E99515F0C}" type="parTrans" cxnId="{73B788D2-2B5E-45E1-9FF4-E521370160CA}">
      <dgm:prSet/>
      <dgm:spPr/>
      <dgm:t>
        <a:bodyPr/>
        <a:lstStyle/>
        <a:p>
          <a:endParaRPr lang="en-US" sz="2000"/>
        </a:p>
      </dgm:t>
    </dgm:pt>
    <dgm:pt modelId="{57ADB1B7-84E3-44A9-A2EB-4113DC5193B4}" type="sibTrans" cxnId="{73B788D2-2B5E-45E1-9FF4-E521370160CA}">
      <dgm:prSet/>
      <dgm:spPr/>
      <dgm:t>
        <a:bodyPr/>
        <a:lstStyle/>
        <a:p>
          <a:endParaRPr lang="en-US" sz="2000"/>
        </a:p>
      </dgm:t>
    </dgm:pt>
    <dgm:pt modelId="{79713676-C0E9-46D7-85AE-FFF9CA540475}">
      <dgm:prSet custT="1"/>
      <dgm:spPr/>
      <dgm:t>
        <a:bodyPr/>
        <a:lstStyle/>
        <a:p>
          <a:pPr rtl="0"/>
          <a:r>
            <a:rPr lang="en-US" sz="2000" i="1" dirty="0"/>
            <a:t>Nucleus estates  </a:t>
          </a:r>
        </a:p>
      </dgm:t>
    </dgm:pt>
    <dgm:pt modelId="{5D24E891-76C3-4C1D-98E1-B8050C0DDCBB}" type="parTrans" cxnId="{BF0596C7-B37E-454E-A407-E2A7E5E48B47}">
      <dgm:prSet/>
      <dgm:spPr/>
      <dgm:t>
        <a:bodyPr/>
        <a:lstStyle/>
        <a:p>
          <a:endParaRPr lang="en-US" sz="2000"/>
        </a:p>
      </dgm:t>
    </dgm:pt>
    <dgm:pt modelId="{45D81A92-3747-4147-B4F1-B5BBAE631BAD}" type="sibTrans" cxnId="{BF0596C7-B37E-454E-A407-E2A7E5E48B47}">
      <dgm:prSet/>
      <dgm:spPr/>
      <dgm:t>
        <a:bodyPr/>
        <a:lstStyle/>
        <a:p>
          <a:endParaRPr lang="en-US" sz="2000"/>
        </a:p>
      </dgm:t>
    </dgm:pt>
    <dgm:pt modelId="{EC0991DC-30EB-4D78-BAC1-1F95B08BCC6E}">
      <dgm:prSet custT="1"/>
      <dgm:spPr/>
      <dgm:t>
        <a:bodyPr/>
        <a:lstStyle/>
        <a:p>
          <a:pPr rtl="0"/>
          <a:r>
            <a:rPr lang="en-US" sz="2000" i="1" dirty="0"/>
            <a:t>Outgrowers who are either;</a:t>
          </a:r>
          <a:r>
            <a:rPr lang="en-US" sz="1600" b="1" i="1" dirty="0">
              <a:latin typeface="Calibri" panose="020F0502020204030204" pitchFamily="34" charset="0"/>
              <a:cs typeface="Calibri" panose="020F0502020204030204" pitchFamily="34" charset="0"/>
            </a:rPr>
            <a:t>①</a:t>
          </a:r>
          <a:r>
            <a:rPr lang="en-US" sz="2000" i="1" dirty="0"/>
            <a:t>register and aided by mills, </a:t>
          </a:r>
          <a:r>
            <a:rPr lang="en-US" sz="1600" b="1" i="1" dirty="0">
              <a:latin typeface="Calibri" panose="020F0502020204030204" pitchFamily="34" charset="0"/>
              <a:cs typeface="Calibri" panose="020F0502020204030204" pitchFamily="34" charset="0"/>
            </a:rPr>
            <a:t>②</a:t>
          </a:r>
          <a:r>
            <a:rPr lang="en-US" sz="2000" i="1" dirty="0">
              <a:sym typeface="Symbol" panose="05050102010706020507" pitchFamily="18" charset="2"/>
            </a:rPr>
            <a:t> </a:t>
          </a:r>
          <a:r>
            <a:rPr lang="en-GB" sz="2000" i="1" dirty="0"/>
            <a:t>registered but unaided; </a:t>
          </a:r>
          <a:endParaRPr lang="en-US" sz="2000" i="1" dirty="0"/>
        </a:p>
      </dgm:t>
    </dgm:pt>
    <dgm:pt modelId="{BE77B14A-3F9C-4848-9C6E-D17CF18DC85F}" type="parTrans" cxnId="{3C805CAC-0A8B-4C51-99F1-D95D744F0DCA}">
      <dgm:prSet/>
      <dgm:spPr/>
      <dgm:t>
        <a:bodyPr/>
        <a:lstStyle/>
        <a:p>
          <a:endParaRPr lang="en-US" sz="2000"/>
        </a:p>
      </dgm:t>
    </dgm:pt>
    <dgm:pt modelId="{AC9E5D41-133C-4087-A025-B83B3433ABD7}" type="sibTrans" cxnId="{3C805CAC-0A8B-4C51-99F1-D95D744F0DCA}">
      <dgm:prSet/>
      <dgm:spPr/>
      <dgm:t>
        <a:bodyPr/>
        <a:lstStyle/>
        <a:p>
          <a:endParaRPr lang="en-US" sz="2000"/>
        </a:p>
      </dgm:t>
    </dgm:pt>
    <dgm:pt modelId="{A8868CC1-5504-4736-8DA0-884D0906E2D3}">
      <dgm:prSet custT="1"/>
      <dgm:spPr/>
      <dgm:t>
        <a:bodyPr/>
        <a:lstStyle/>
        <a:p>
          <a:pPr rtl="0"/>
          <a:r>
            <a:rPr lang="en-US" sz="2800" dirty="0"/>
            <a:t>By 2015 , more 14 small-scale mills joined (increasing competition for cane)</a:t>
          </a:r>
        </a:p>
      </dgm:t>
    </dgm:pt>
    <dgm:pt modelId="{D0983064-9777-4E25-B4AF-686D6EFA597C}" type="parTrans" cxnId="{3B1324D8-2C25-4252-80DF-EBF105ACD899}">
      <dgm:prSet/>
      <dgm:spPr/>
      <dgm:t>
        <a:bodyPr/>
        <a:lstStyle/>
        <a:p>
          <a:endParaRPr lang="en-US" sz="2000"/>
        </a:p>
      </dgm:t>
    </dgm:pt>
    <dgm:pt modelId="{E92395A0-4B1C-451B-A91F-1BCCB78C2AA4}" type="sibTrans" cxnId="{3B1324D8-2C25-4252-80DF-EBF105ACD899}">
      <dgm:prSet/>
      <dgm:spPr/>
      <dgm:t>
        <a:bodyPr/>
        <a:lstStyle/>
        <a:p>
          <a:endParaRPr lang="en-US" sz="2000"/>
        </a:p>
      </dgm:t>
    </dgm:pt>
    <dgm:pt modelId="{11ACA8A4-F057-4638-975B-157B334FCA4E}">
      <dgm:prSet custT="1"/>
      <dgm:spPr/>
      <dgm:t>
        <a:bodyPr/>
        <a:lstStyle/>
        <a:p>
          <a:pPr rtl="0"/>
          <a:r>
            <a:rPr lang="en-GB" sz="2600" dirty="0"/>
            <a:t>The increased expansion in sugar processing provides opportunities for inclusive rural transformation via: expanded off-farm employment; better access to agricultural services &amp; infrastructure</a:t>
          </a:r>
          <a:endParaRPr lang="en-US" sz="2600" dirty="0"/>
        </a:p>
      </dgm:t>
    </dgm:pt>
    <dgm:pt modelId="{9722849F-3A40-4634-BEE9-AFC9EB10119F}" type="parTrans" cxnId="{2812ABA9-B3F3-44F0-8D5E-713E34E3BBA0}">
      <dgm:prSet/>
      <dgm:spPr/>
      <dgm:t>
        <a:bodyPr/>
        <a:lstStyle/>
        <a:p>
          <a:endParaRPr lang="en-US" sz="2000"/>
        </a:p>
      </dgm:t>
    </dgm:pt>
    <dgm:pt modelId="{6460A17F-67BE-4C61-9D97-7096456F067D}" type="sibTrans" cxnId="{2812ABA9-B3F3-44F0-8D5E-713E34E3BBA0}">
      <dgm:prSet/>
      <dgm:spPr/>
      <dgm:t>
        <a:bodyPr/>
        <a:lstStyle/>
        <a:p>
          <a:endParaRPr lang="en-US" sz="2000"/>
        </a:p>
      </dgm:t>
    </dgm:pt>
    <dgm:pt modelId="{6CDA97A3-FD05-49F3-9D3F-B24EE42F3677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en-GB" sz="2800" b="0" dirty="0"/>
            <a:t>Thus, making the study to contribute to</a:t>
          </a:r>
          <a:r>
            <a:rPr lang="en-US" sz="2800" b="0" dirty="0"/>
            <a:t> PRCI theme of </a:t>
          </a:r>
          <a:r>
            <a:rPr lang="en-US" sz="2800" b="0" i="1" dirty="0"/>
            <a:t> inclusive agricultural  transformation</a:t>
          </a:r>
          <a:endParaRPr lang="en-US" sz="2800" b="0" dirty="0"/>
        </a:p>
      </dgm:t>
    </dgm:pt>
    <dgm:pt modelId="{670ABDC7-6F8E-4D42-8FDE-65679CAE14AF}" type="parTrans" cxnId="{F7143216-D33F-46EA-B94C-56D8B0A8399B}">
      <dgm:prSet/>
      <dgm:spPr/>
      <dgm:t>
        <a:bodyPr/>
        <a:lstStyle/>
        <a:p>
          <a:endParaRPr lang="en-US" sz="2000"/>
        </a:p>
      </dgm:t>
    </dgm:pt>
    <dgm:pt modelId="{263A107F-D0DA-4051-A4C0-2A2CEC0895EB}" type="sibTrans" cxnId="{F7143216-D33F-46EA-B94C-56D8B0A8399B}">
      <dgm:prSet/>
      <dgm:spPr/>
      <dgm:t>
        <a:bodyPr/>
        <a:lstStyle/>
        <a:p>
          <a:endParaRPr lang="en-US" sz="2000"/>
        </a:p>
      </dgm:t>
    </dgm:pt>
    <dgm:pt modelId="{F0397957-8B67-41C5-886C-102BA782B0E8}">
      <dgm:prSet custT="1"/>
      <dgm:spPr/>
      <dgm:t>
        <a:bodyPr/>
        <a:lstStyle/>
        <a:p>
          <a:pPr rtl="0"/>
          <a:r>
            <a:rPr lang="en-US" sz="2000" i="1" dirty="0"/>
            <a:t>These largely source sugarcane from registered (un-aided) &amp; independent growers</a:t>
          </a:r>
        </a:p>
      </dgm:t>
    </dgm:pt>
    <dgm:pt modelId="{81280818-6570-4B88-83B5-24454C3CB341}" type="parTrans" cxnId="{CA025B28-E576-4504-A831-93824BCFE915}">
      <dgm:prSet/>
      <dgm:spPr/>
      <dgm:t>
        <a:bodyPr/>
        <a:lstStyle/>
        <a:p>
          <a:endParaRPr lang="en-US"/>
        </a:p>
      </dgm:t>
    </dgm:pt>
    <dgm:pt modelId="{16737FFA-B68A-4285-9C33-F233ECE4F277}" type="sibTrans" cxnId="{CA025B28-E576-4504-A831-93824BCFE915}">
      <dgm:prSet/>
      <dgm:spPr/>
      <dgm:t>
        <a:bodyPr/>
        <a:lstStyle/>
        <a:p>
          <a:endParaRPr lang="en-US"/>
        </a:p>
      </dgm:t>
    </dgm:pt>
    <dgm:pt modelId="{CC8CF8DF-0BE2-4486-BA9C-ABF80A14E521}">
      <dgm:prSet custT="1"/>
      <dgm:spPr/>
      <dgm:t>
        <a:bodyPr/>
        <a:lstStyle/>
        <a:p>
          <a:pPr rtl="0"/>
          <a:r>
            <a:rPr lang="en-US" sz="2000" i="1" dirty="0"/>
            <a:t>Independent growers</a:t>
          </a:r>
        </a:p>
      </dgm:t>
    </dgm:pt>
    <dgm:pt modelId="{85CC9ACE-9F17-4E9C-AEA4-C974C343BA29}" type="parTrans" cxnId="{9A2AD6F8-417E-42DA-A982-9A2C035895D7}">
      <dgm:prSet/>
      <dgm:spPr/>
      <dgm:t>
        <a:bodyPr/>
        <a:lstStyle/>
        <a:p>
          <a:endParaRPr lang="en-US"/>
        </a:p>
      </dgm:t>
    </dgm:pt>
    <dgm:pt modelId="{DF7CD864-1677-47A0-A3FD-C2033DB3BDBD}" type="sibTrans" cxnId="{9A2AD6F8-417E-42DA-A982-9A2C035895D7}">
      <dgm:prSet/>
      <dgm:spPr/>
      <dgm:t>
        <a:bodyPr/>
        <a:lstStyle/>
        <a:p>
          <a:endParaRPr lang="en-US"/>
        </a:p>
      </dgm:t>
    </dgm:pt>
    <dgm:pt modelId="{FBACD52A-C451-4E0A-BE62-57C838A97FB2}" type="pres">
      <dgm:prSet presAssocID="{60605AE8-6821-4BAB-9327-76B62F0F9CAB}" presName="diagram" presStyleCnt="0">
        <dgm:presLayoutVars>
          <dgm:dir/>
          <dgm:resizeHandles val="exact"/>
        </dgm:presLayoutVars>
      </dgm:prSet>
      <dgm:spPr/>
    </dgm:pt>
    <dgm:pt modelId="{CEE40B51-E50D-4DD4-89F3-1AB85AB368F0}" type="pres">
      <dgm:prSet presAssocID="{8886519C-FEE0-4165-B684-9DD4DFEFE414}" presName="node" presStyleLbl="node1" presStyleIdx="0" presStyleCnt="4" custScaleX="156833" custScaleY="186875" custLinFactNeighborX="-29947" custLinFactNeighborY="-44">
        <dgm:presLayoutVars>
          <dgm:bulletEnabled val="1"/>
        </dgm:presLayoutVars>
      </dgm:prSet>
      <dgm:spPr/>
    </dgm:pt>
    <dgm:pt modelId="{FC1EF9BC-4EB1-4D64-8AC1-7F3DC90439D7}" type="pres">
      <dgm:prSet presAssocID="{57ADB1B7-84E3-44A9-A2EB-4113DC5193B4}" presName="sibTrans" presStyleCnt="0"/>
      <dgm:spPr/>
    </dgm:pt>
    <dgm:pt modelId="{0AC78F95-2A28-4B23-B269-8948F3B4BA43}" type="pres">
      <dgm:prSet presAssocID="{A8868CC1-5504-4736-8DA0-884D0906E2D3}" presName="node" presStyleLbl="node1" presStyleIdx="1" presStyleCnt="4" custScaleX="180400" custScaleY="137564" custLinFactNeighborX="-1848" custLinFactNeighborY="-14787">
        <dgm:presLayoutVars>
          <dgm:bulletEnabled val="1"/>
        </dgm:presLayoutVars>
      </dgm:prSet>
      <dgm:spPr/>
    </dgm:pt>
    <dgm:pt modelId="{9B05FE12-C942-4E17-B6FA-5AE4BFB89B0F}" type="pres">
      <dgm:prSet presAssocID="{E92395A0-4B1C-451B-A91F-1BCCB78C2AA4}" presName="sibTrans" presStyleCnt="0"/>
      <dgm:spPr/>
    </dgm:pt>
    <dgm:pt modelId="{737652EF-9161-4120-8AE5-D840E402FAE4}" type="pres">
      <dgm:prSet presAssocID="{11ACA8A4-F057-4638-975B-157B334FCA4E}" presName="node" presStyleLbl="node1" presStyleIdx="2" presStyleCnt="4" custScaleX="190456" custScaleY="117095" custLinFactNeighborX="-33987" custLinFactNeighborY="-215">
        <dgm:presLayoutVars>
          <dgm:bulletEnabled val="1"/>
        </dgm:presLayoutVars>
      </dgm:prSet>
      <dgm:spPr/>
    </dgm:pt>
    <dgm:pt modelId="{0FCF3AA9-1973-48D8-B0E3-F8BE42544E23}" type="pres">
      <dgm:prSet presAssocID="{6460A17F-67BE-4C61-9D97-7096456F067D}" presName="sibTrans" presStyleCnt="0"/>
      <dgm:spPr/>
    </dgm:pt>
    <dgm:pt modelId="{EA946458-F596-4E5E-80E4-2A4075B14FD6}" type="pres">
      <dgm:prSet presAssocID="{6CDA97A3-FD05-49F3-9D3F-B24EE42F3677}" presName="node" presStyleLbl="node1" presStyleIdx="3" presStyleCnt="4" custScaleX="106807" custScaleY="102386" custLinFactNeighborX="10571" custLinFactNeighborY="-16316">
        <dgm:presLayoutVars>
          <dgm:bulletEnabled val="1"/>
        </dgm:presLayoutVars>
      </dgm:prSet>
      <dgm:spPr/>
    </dgm:pt>
  </dgm:ptLst>
  <dgm:cxnLst>
    <dgm:cxn modelId="{5F23DA01-99C0-49DC-9757-E1ED46D2DB91}" type="presOf" srcId="{11ACA8A4-F057-4638-975B-157B334FCA4E}" destId="{737652EF-9161-4120-8AE5-D840E402FAE4}" srcOrd="0" destOrd="0" presId="urn:microsoft.com/office/officeart/2005/8/layout/default"/>
    <dgm:cxn modelId="{BFD36C11-4A4F-4706-AEF1-0248E252B774}" type="presOf" srcId="{79713676-C0E9-46D7-85AE-FFF9CA540475}" destId="{CEE40B51-E50D-4DD4-89F3-1AB85AB368F0}" srcOrd="0" destOrd="1" presId="urn:microsoft.com/office/officeart/2005/8/layout/default"/>
    <dgm:cxn modelId="{F7143216-D33F-46EA-B94C-56D8B0A8399B}" srcId="{60605AE8-6821-4BAB-9327-76B62F0F9CAB}" destId="{6CDA97A3-FD05-49F3-9D3F-B24EE42F3677}" srcOrd="3" destOrd="0" parTransId="{670ABDC7-6F8E-4D42-8FDE-65679CAE14AF}" sibTransId="{263A107F-D0DA-4051-A4C0-2A2CEC0895EB}"/>
    <dgm:cxn modelId="{CA025B28-E576-4504-A831-93824BCFE915}" srcId="{A8868CC1-5504-4736-8DA0-884D0906E2D3}" destId="{F0397957-8B67-41C5-886C-102BA782B0E8}" srcOrd="0" destOrd="0" parTransId="{81280818-6570-4B88-83B5-24454C3CB341}" sibTransId="{16737FFA-B68A-4285-9C33-F233ECE4F277}"/>
    <dgm:cxn modelId="{B49F383A-AB94-4183-A854-048657BFEE35}" type="presOf" srcId="{EC0991DC-30EB-4D78-BAC1-1F95B08BCC6E}" destId="{CEE40B51-E50D-4DD4-89F3-1AB85AB368F0}" srcOrd="0" destOrd="2" presId="urn:microsoft.com/office/officeart/2005/8/layout/default"/>
    <dgm:cxn modelId="{106F4940-D481-4EB4-874D-A7BBB50F3024}" type="presOf" srcId="{A8868CC1-5504-4736-8DA0-884D0906E2D3}" destId="{0AC78F95-2A28-4B23-B269-8948F3B4BA43}" srcOrd="0" destOrd="0" presId="urn:microsoft.com/office/officeart/2005/8/layout/default"/>
    <dgm:cxn modelId="{66F4F879-6291-4A52-A0F9-81BD6F418E6B}" type="presOf" srcId="{8886519C-FEE0-4165-B684-9DD4DFEFE414}" destId="{CEE40B51-E50D-4DD4-89F3-1AB85AB368F0}" srcOrd="0" destOrd="0" presId="urn:microsoft.com/office/officeart/2005/8/layout/default"/>
    <dgm:cxn modelId="{22491E80-9220-4A46-97D3-23F0F43AC545}" type="presOf" srcId="{60605AE8-6821-4BAB-9327-76B62F0F9CAB}" destId="{FBACD52A-C451-4E0A-BE62-57C838A97FB2}" srcOrd="0" destOrd="0" presId="urn:microsoft.com/office/officeart/2005/8/layout/default"/>
    <dgm:cxn modelId="{222F8785-EC38-4E16-B419-8D8A383A4075}" type="presOf" srcId="{CC8CF8DF-0BE2-4486-BA9C-ABF80A14E521}" destId="{CEE40B51-E50D-4DD4-89F3-1AB85AB368F0}" srcOrd="0" destOrd="3" presId="urn:microsoft.com/office/officeart/2005/8/layout/default"/>
    <dgm:cxn modelId="{2812ABA9-B3F3-44F0-8D5E-713E34E3BBA0}" srcId="{60605AE8-6821-4BAB-9327-76B62F0F9CAB}" destId="{11ACA8A4-F057-4638-975B-157B334FCA4E}" srcOrd="2" destOrd="0" parTransId="{9722849F-3A40-4634-BEE9-AFC9EB10119F}" sibTransId="{6460A17F-67BE-4C61-9D97-7096456F067D}"/>
    <dgm:cxn modelId="{3C805CAC-0A8B-4C51-99F1-D95D744F0DCA}" srcId="{8886519C-FEE0-4165-B684-9DD4DFEFE414}" destId="{EC0991DC-30EB-4D78-BAC1-1F95B08BCC6E}" srcOrd="1" destOrd="0" parTransId="{BE77B14A-3F9C-4848-9C6E-D17CF18DC85F}" sibTransId="{AC9E5D41-133C-4087-A025-B83B3433ABD7}"/>
    <dgm:cxn modelId="{7343A2C4-6839-48DE-A069-E5EFE3359B2F}" type="presOf" srcId="{6CDA97A3-FD05-49F3-9D3F-B24EE42F3677}" destId="{EA946458-F596-4E5E-80E4-2A4075B14FD6}" srcOrd="0" destOrd="0" presId="urn:microsoft.com/office/officeart/2005/8/layout/default"/>
    <dgm:cxn modelId="{BF0596C7-B37E-454E-A407-E2A7E5E48B47}" srcId="{8886519C-FEE0-4165-B684-9DD4DFEFE414}" destId="{79713676-C0E9-46D7-85AE-FFF9CA540475}" srcOrd="0" destOrd="0" parTransId="{5D24E891-76C3-4C1D-98E1-B8050C0DDCBB}" sibTransId="{45D81A92-3747-4147-B4F1-B5BBAE631BAD}"/>
    <dgm:cxn modelId="{73B788D2-2B5E-45E1-9FF4-E521370160CA}" srcId="{60605AE8-6821-4BAB-9327-76B62F0F9CAB}" destId="{8886519C-FEE0-4165-B684-9DD4DFEFE414}" srcOrd="0" destOrd="0" parTransId="{AA6907F2-BCDF-46FE-BDBE-6B7E99515F0C}" sibTransId="{57ADB1B7-84E3-44A9-A2EB-4113DC5193B4}"/>
    <dgm:cxn modelId="{3B1324D8-2C25-4252-80DF-EBF105ACD899}" srcId="{60605AE8-6821-4BAB-9327-76B62F0F9CAB}" destId="{A8868CC1-5504-4736-8DA0-884D0906E2D3}" srcOrd="1" destOrd="0" parTransId="{D0983064-9777-4E25-B4AF-686D6EFA597C}" sibTransId="{E92395A0-4B1C-451B-A91F-1BCCB78C2AA4}"/>
    <dgm:cxn modelId="{4B7030DA-F6ED-4DF5-84FD-69FF9A54DE18}" type="presOf" srcId="{F0397957-8B67-41C5-886C-102BA782B0E8}" destId="{0AC78F95-2A28-4B23-B269-8948F3B4BA43}" srcOrd="0" destOrd="1" presId="urn:microsoft.com/office/officeart/2005/8/layout/default"/>
    <dgm:cxn modelId="{9A2AD6F8-417E-42DA-A982-9A2C035895D7}" srcId="{8886519C-FEE0-4165-B684-9DD4DFEFE414}" destId="{CC8CF8DF-0BE2-4486-BA9C-ABF80A14E521}" srcOrd="2" destOrd="0" parTransId="{85CC9ACE-9F17-4E9C-AEA4-C974C343BA29}" sibTransId="{DF7CD864-1677-47A0-A3FD-C2033DB3BDBD}"/>
    <dgm:cxn modelId="{7DD20F28-86DF-4E30-B40D-6A4108179FAE}" type="presParOf" srcId="{FBACD52A-C451-4E0A-BE62-57C838A97FB2}" destId="{CEE40B51-E50D-4DD4-89F3-1AB85AB368F0}" srcOrd="0" destOrd="0" presId="urn:microsoft.com/office/officeart/2005/8/layout/default"/>
    <dgm:cxn modelId="{731162FC-CAF5-407A-9EBA-00610A6130EE}" type="presParOf" srcId="{FBACD52A-C451-4E0A-BE62-57C838A97FB2}" destId="{FC1EF9BC-4EB1-4D64-8AC1-7F3DC90439D7}" srcOrd="1" destOrd="0" presId="urn:microsoft.com/office/officeart/2005/8/layout/default"/>
    <dgm:cxn modelId="{7559882A-C83E-4CCD-BA06-D237BF8DE7D9}" type="presParOf" srcId="{FBACD52A-C451-4E0A-BE62-57C838A97FB2}" destId="{0AC78F95-2A28-4B23-B269-8948F3B4BA43}" srcOrd="2" destOrd="0" presId="urn:microsoft.com/office/officeart/2005/8/layout/default"/>
    <dgm:cxn modelId="{98BF440D-5A42-4161-8266-2428E4AE20D6}" type="presParOf" srcId="{FBACD52A-C451-4E0A-BE62-57C838A97FB2}" destId="{9B05FE12-C942-4E17-B6FA-5AE4BFB89B0F}" srcOrd="3" destOrd="0" presId="urn:microsoft.com/office/officeart/2005/8/layout/default"/>
    <dgm:cxn modelId="{8F433E85-060D-4735-B9D5-E1F35082A432}" type="presParOf" srcId="{FBACD52A-C451-4E0A-BE62-57C838A97FB2}" destId="{737652EF-9161-4120-8AE5-D840E402FAE4}" srcOrd="4" destOrd="0" presId="urn:microsoft.com/office/officeart/2005/8/layout/default"/>
    <dgm:cxn modelId="{0D96D862-61FE-4E46-AABA-3F04DAE01BBD}" type="presParOf" srcId="{FBACD52A-C451-4E0A-BE62-57C838A97FB2}" destId="{0FCF3AA9-1973-48D8-B0E3-F8BE42544E23}" srcOrd="5" destOrd="0" presId="urn:microsoft.com/office/officeart/2005/8/layout/default"/>
    <dgm:cxn modelId="{29C6C020-0AB6-43B1-8B47-E568008C9502}" type="presParOf" srcId="{FBACD52A-C451-4E0A-BE62-57C838A97FB2}" destId="{EA946458-F596-4E5E-80E4-2A4075B14F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2EE5E6-491C-4FE2-8EB5-5FE5D16EEFF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C4176F0-FDA6-44FE-9C54-74E96DF132BA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Availability</a:t>
          </a:r>
        </a:p>
      </dgm:t>
    </dgm:pt>
    <dgm:pt modelId="{88CF0AD5-7108-4268-8A4D-AF6E0D4EB17D}" type="parTrans" cxnId="{03420D33-B1EE-4E56-AE83-EADBBE164628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444C6239-42E6-4A4E-B117-76699708148F}" type="sibTrans" cxnId="{03420D33-B1EE-4E56-AE83-EADBBE164628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DEF6EA09-72CB-41B2-867E-4EEC842B49F3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Access</a:t>
          </a:r>
        </a:p>
      </dgm:t>
    </dgm:pt>
    <dgm:pt modelId="{8BBA0002-E0B4-45F0-8365-3C7D98D6D955}" type="parTrans" cxnId="{25F56120-FD9E-4812-A327-D8F8A0C3ECE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2F8F9B2-D795-4A5D-992A-58972449A85C}" type="sibTrans" cxnId="{25F56120-FD9E-4812-A327-D8F8A0C3ECE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31CEB8D9-20A8-4E84-ADF2-34C3386251BE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Stability</a:t>
          </a:r>
        </a:p>
      </dgm:t>
    </dgm:pt>
    <dgm:pt modelId="{8931A590-26F2-4AE0-B9CA-7DD6C8534CA7}" type="parTrans" cxnId="{A2705D9A-8683-496A-8A91-3F2180DD6218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7498B6E3-E32B-4E47-BDD0-8086AF3BB842}" type="sibTrans" cxnId="{A2705D9A-8683-496A-8A91-3F2180DD6218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BE0F5F13-A189-4324-AC4C-981327C0473C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Utilization</a:t>
          </a:r>
        </a:p>
      </dgm:t>
    </dgm:pt>
    <dgm:pt modelId="{6BBFD1B7-D271-4DEE-92F4-6CDA592A7B3A}" type="parTrans" cxnId="{CF418793-EA55-4066-AE90-3EEA5B68E32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BCD7C99B-2BB4-4EF2-88F0-C2C4448F0DDD}" type="sibTrans" cxnId="{CF418793-EA55-4066-AE90-3EEA5B68E32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E3732F1-1DC9-47BF-9249-ACA6B9170DF0}" type="pres">
      <dgm:prSet presAssocID="{232EE5E6-491C-4FE2-8EB5-5FE5D16EEFF4}" presName="compositeShape" presStyleCnt="0">
        <dgm:presLayoutVars>
          <dgm:dir/>
          <dgm:resizeHandles/>
        </dgm:presLayoutVars>
      </dgm:prSet>
      <dgm:spPr/>
    </dgm:pt>
    <dgm:pt modelId="{21533F0C-212A-4E7B-A35E-131C875B2BE4}" type="pres">
      <dgm:prSet presAssocID="{232EE5E6-491C-4FE2-8EB5-5FE5D16EEFF4}" presName="pyramid" presStyleLbl="node1" presStyleIdx="0" presStyleCnt="1" custScaleX="142171" custLinFactNeighborX="11415" custLinFactNeighborY="14025"/>
      <dgm:spPr/>
    </dgm:pt>
    <dgm:pt modelId="{C8409EEE-914B-4EAA-A05E-DB10F5197217}" type="pres">
      <dgm:prSet presAssocID="{232EE5E6-491C-4FE2-8EB5-5FE5D16EEFF4}" presName="theList" presStyleCnt="0"/>
      <dgm:spPr/>
    </dgm:pt>
    <dgm:pt modelId="{644F21B4-3301-4AE0-948D-DD92C038CBA7}" type="pres">
      <dgm:prSet presAssocID="{CC4176F0-FDA6-44FE-9C54-74E96DF132BA}" presName="aNode" presStyleLbl="fgAcc1" presStyleIdx="0" presStyleCnt="4">
        <dgm:presLayoutVars>
          <dgm:bulletEnabled val="1"/>
        </dgm:presLayoutVars>
      </dgm:prSet>
      <dgm:spPr/>
    </dgm:pt>
    <dgm:pt modelId="{ED7B63F9-B3FC-4863-9F11-9DC69466E99A}" type="pres">
      <dgm:prSet presAssocID="{CC4176F0-FDA6-44FE-9C54-74E96DF132BA}" presName="aSpace" presStyleCnt="0"/>
      <dgm:spPr/>
    </dgm:pt>
    <dgm:pt modelId="{F0441680-DB75-4945-B32B-09EEE1213A7C}" type="pres">
      <dgm:prSet presAssocID="{DEF6EA09-72CB-41B2-867E-4EEC842B49F3}" presName="aNode" presStyleLbl="fgAcc1" presStyleIdx="1" presStyleCnt="4">
        <dgm:presLayoutVars>
          <dgm:bulletEnabled val="1"/>
        </dgm:presLayoutVars>
      </dgm:prSet>
      <dgm:spPr/>
    </dgm:pt>
    <dgm:pt modelId="{E65E7177-A610-4A36-9B77-6A3179E8DAA3}" type="pres">
      <dgm:prSet presAssocID="{DEF6EA09-72CB-41B2-867E-4EEC842B49F3}" presName="aSpace" presStyleCnt="0"/>
      <dgm:spPr/>
    </dgm:pt>
    <dgm:pt modelId="{EB7ED18D-FD24-472C-9116-5C28C24826EB}" type="pres">
      <dgm:prSet presAssocID="{BE0F5F13-A189-4324-AC4C-981327C0473C}" presName="aNode" presStyleLbl="fgAcc1" presStyleIdx="2" presStyleCnt="4">
        <dgm:presLayoutVars>
          <dgm:bulletEnabled val="1"/>
        </dgm:presLayoutVars>
      </dgm:prSet>
      <dgm:spPr/>
    </dgm:pt>
    <dgm:pt modelId="{1ABA4E29-6143-44F1-95D5-BDE2ACAFF5A6}" type="pres">
      <dgm:prSet presAssocID="{BE0F5F13-A189-4324-AC4C-981327C0473C}" presName="aSpace" presStyleCnt="0"/>
      <dgm:spPr/>
    </dgm:pt>
    <dgm:pt modelId="{54BAB5AC-77A4-4E17-B6D2-F1784E440A9A}" type="pres">
      <dgm:prSet presAssocID="{31CEB8D9-20A8-4E84-ADF2-34C3386251BE}" presName="aNode" presStyleLbl="fgAcc1" presStyleIdx="3" presStyleCnt="4">
        <dgm:presLayoutVars>
          <dgm:bulletEnabled val="1"/>
        </dgm:presLayoutVars>
      </dgm:prSet>
      <dgm:spPr/>
    </dgm:pt>
    <dgm:pt modelId="{99D52930-D4E7-4D9F-A773-904D5F69C403}" type="pres">
      <dgm:prSet presAssocID="{31CEB8D9-20A8-4E84-ADF2-34C3386251BE}" presName="aSpace" presStyleCnt="0"/>
      <dgm:spPr/>
    </dgm:pt>
  </dgm:ptLst>
  <dgm:cxnLst>
    <dgm:cxn modelId="{25F56120-FD9E-4812-A327-D8F8A0C3ECE0}" srcId="{232EE5E6-491C-4FE2-8EB5-5FE5D16EEFF4}" destId="{DEF6EA09-72CB-41B2-867E-4EEC842B49F3}" srcOrd="1" destOrd="0" parTransId="{8BBA0002-E0B4-45F0-8365-3C7D98D6D955}" sibTransId="{52F8F9B2-D795-4A5D-992A-58972449A85C}"/>
    <dgm:cxn modelId="{9CE64C22-EA2B-43BD-B946-59FC9196D5EC}" type="presOf" srcId="{DEF6EA09-72CB-41B2-867E-4EEC842B49F3}" destId="{F0441680-DB75-4945-B32B-09EEE1213A7C}" srcOrd="0" destOrd="0" presId="urn:microsoft.com/office/officeart/2005/8/layout/pyramid2"/>
    <dgm:cxn modelId="{E032A123-5FA0-47ED-883F-64929BA7217C}" type="presOf" srcId="{CC4176F0-FDA6-44FE-9C54-74E96DF132BA}" destId="{644F21B4-3301-4AE0-948D-DD92C038CBA7}" srcOrd="0" destOrd="0" presId="urn:microsoft.com/office/officeart/2005/8/layout/pyramid2"/>
    <dgm:cxn modelId="{03420D33-B1EE-4E56-AE83-EADBBE164628}" srcId="{232EE5E6-491C-4FE2-8EB5-5FE5D16EEFF4}" destId="{CC4176F0-FDA6-44FE-9C54-74E96DF132BA}" srcOrd="0" destOrd="0" parTransId="{88CF0AD5-7108-4268-8A4D-AF6E0D4EB17D}" sibTransId="{444C6239-42E6-4A4E-B117-76699708148F}"/>
    <dgm:cxn modelId="{3A048784-A408-44E3-8BCA-7E87FEC9699A}" type="presOf" srcId="{31CEB8D9-20A8-4E84-ADF2-34C3386251BE}" destId="{54BAB5AC-77A4-4E17-B6D2-F1784E440A9A}" srcOrd="0" destOrd="0" presId="urn:microsoft.com/office/officeart/2005/8/layout/pyramid2"/>
    <dgm:cxn modelId="{CF418793-EA55-4066-AE90-3EEA5B68E320}" srcId="{232EE5E6-491C-4FE2-8EB5-5FE5D16EEFF4}" destId="{BE0F5F13-A189-4324-AC4C-981327C0473C}" srcOrd="2" destOrd="0" parTransId="{6BBFD1B7-D271-4DEE-92F4-6CDA592A7B3A}" sibTransId="{BCD7C99B-2BB4-4EF2-88F0-C2C4448F0DDD}"/>
    <dgm:cxn modelId="{F1F19E93-5EDA-4B49-8B6E-828DB4F850C1}" type="presOf" srcId="{BE0F5F13-A189-4324-AC4C-981327C0473C}" destId="{EB7ED18D-FD24-472C-9116-5C28C24826EB}" srcOrd="0" destOrd="0" presId="urn:microsoft.com/office/officeart/2005/8/layout/pyramid2"/>
    <dgm:cxn modelId="{A2705D9A-8683-496A-8A91-3F2180DD6218}" srcId="{232EE5E6-491C-4FE2-8EB5-5FE5D16EEFF4}" destId="{31CEB8D9-20A8-4E84-ADF2-34C3386251BE}" srcOrd="3" destOrd="0" parTransId="{8931A590-26F2-4AE0-B9CA-7DD6C8534CA7}" sibTransId="{7498B6E3-E32B-4E47-BDD0-8086AF3BB842}"/>
    <dgm:cxn modelId="{077253D1-AAAE-4C68-B261-7BF912ECD392}" type="presOf" srcId="{232EE5E6-491C-4FE2-8EB5-5FE5D16EEFF4}" destId="{9E3732F1-1DC9-47BF-9249-ACA6B9170DF0}" srcOrd="0" destOrd="0" presId="urn:microsoft.com/office/officeart/2005/8/layout/pyramid2"/>
    <dgm:cxn modelId="{7B50EB71-9B79-45DA-863B-26F060DAB872}" type="presParOf" srcId="{9E3732F1-1DC9-47BF-9249-ACA6B9170DF0}" destId="{21533F0C-212A-4E7B-A35E-131C875B2BE4}" srcOrd="0" destOrd="0" presId="urn:microsoft.com/office/officeart/2005/8/layout/pyramid2"/>
    <dgm:cxn modelId="{3675255D-19AD-47A3-8BDC-7BEE4C114DA5}" type="presParOf" srcId="{9E3732F1-1DC9-47BF-9249-ACA6B9170DF0}" destId="{C8409EEE-914B-4EAA-A05E-DB10F5197217}" srcOrd="1" destOrd="0" presId="urn:microsoft.com/office/officeart/2005/8/layout/pyramid2"/>
    <dgm:cxn modelId="{CBCF270A-AEA5-447E-865B-73F77C6650B6}" type="presParOf" srcId="{C8409EEE-914B-4EAA-A05E-DB10F5197217}" destId="{644F21B4-3301-4AE0-948D-DD92C038CBA7}" srcOrd="0" destOrd="0" presId="urn:microsoft.com/office/officeart/2005/8/layout/pyramid2"/>
    <dgm:cxn modelId="{D416D394-7774-41AD-BF1B-AA6F5CF45AC6}" type="presParOf" srcId="{C8409EEE-914B-4EAA-A05E-DB10F5197217}" destId="{ED7B63F9-B3FC-4863-9F11-9DC69466E99A}" srcOrd="1" destOrd="0" presId="urn:microsoft.com/office/officeart/2005/8/layout/pyramid2"/>
    <dgm:cxn modelId="{32FEF7F7-6444-462F-B857-70396D23B1F4}" type="presParOf" srcId="{C8409EEE-914B-4EAA-A05E-DB10F5197217}" destId="{F0441680-DB75-4945-B32B-09EEE1213A7C}" srcOrd="2" destOrd="0" presId="urn:microsoft.com/office/officeart/2005/8/layout/pyramid2"/>
    <dgm:cxn modelId="{D0BD5EA2-3022-4C34-9063-CFE979BBEC50}" type="presParOf" srcId="{C8409EEE-914B-4EAA-A05E-DB10F5197217}" destId="{E65E7177-A610-4A36-9B77-6A3179E8DAA3}" srcOrd="3" destOrd="0" presId="urn:microsoft.com/office/officeart/2005/8/layout/pyramid2"/>
    <dgm:cxn modelId="{2BC58324-4BED-45D5-8243-F1C887B56ACA}" type="presParOf" srcId="{C8409EEE-914B-4EAA-A05E-DB10F5197217}" destId="{EB7ED18D-FD24-472C-9116-5C28C24826EB}" srcOrd="4" destOrd="0" presId="urn:microsoft.com/office/officeart/2005/8/layout/pyramid2"/>
    <dgm:cxn modelId="{46463812-7D02-403D-A676-F23A0F7FC08C}" type="presParOf" srcId="{C8409EEE-914B-4EAA-A05E-DB10F5197217}" destId="{1ABA4E29-6143-44F1-95D5-BDE2ACAFF5A6}" srcOrd="5" destOrd="0" presId="urn:microsoft.com/office/officeart/2005/8/layout/pyramid2"/>
    <dgm:cxn modelId="{5AAAB669-DD6A-4EC9-949C-98833E33672E}" type="presParOf" srcId="{C8409EEE-914B-4EAA-A05E-DB10F5197217}" destId="{54BAB5AC-77A4-4E17-B6D2-F1784E440A9A}" srcOrd="6" destOrd="0" presId="urn:microsoft.com/office/officeart/2005/8/layout/pyramid2"/>
    <dgm:cxn modelId="{F516FD9B-AFD6-436E-ADE8-770F2376FB61}" type="presParOf" srcId="{C8409EEE-914B-4EAA-A05E-DB10F5197217}" destId="{99D52930-D4E7-4D9F-A773-904D5F69C40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39B9A-9642-42A9-80B4-ACA83D8B92D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449F002-B7E8-4FA5-B173-1D6D0D14190F}">
      <dgm:prSet custT="1"/>
      <dgm:spPr/>
      <dgm:t>
        <a:bodyPr/>
        <a:lstStyle/>
        <a:p>
          <a:pPr algn="ctr" rtl="0"/>
          <a:r>
            <a:rPr lang="en-US" sz="3600" b="0" u="none" dirty="0"/>
            <a:t>The emerging challenge</a:t>
          </a:r>
        </a:p>
      </dgm:t>
    </dgm:pt>
    <dgm:pt modelId="{9B976188-B951-4FB9-8C60-CCA64F2BC7AC}" type="parTrans" cxnId="{4CB00E05-8CA4-4ADD-BB72-AF640B3D3E07}">
      <dgm:prSet/>
      <dgm:spPr/>
      <dgm:t>
        <a:bodyPr/>
        <a:lstStyle/>
        <a:p>
          <a:endParaRPr lang="en-US" sz="2400"/>
        </a:p>
      </dgm:t>
    </dgm:pt>
    <dgm:pt modelId="{D66AD3FC-DFAF-4A62-9333-F5C76817636B}" type="sibTrans" cxnId="{4CB00E05-8CA4-4ADD-BB72-AF640B3D3E07}">
      <dgm:prSet/>
      <dgm:spPr/>
      <dgm:t>
        <a:bodyPr/>
        <a:lstStyle/>
        <a:p>
          <a:endParaRPr lang="en-US" sz="2400"/>
        </a:p>
      </dgm:t>
    </dgm:pt>
    <dgm:pt modelId="{492FA932-5059-4642-BFA8-19496258A540}">
      <dgm:prSet custT="1"/>
      <dgm:spPr/>
      <dgm:t>
        <a:bodyPr/>
        <a:lstStyle/>
        <a:p>
          <a:pPr rtl="0"/>
          <a:r>
            <a:rPr lang="en-US" sz="2400" b="1" i="0" dirty="0">
              <a:latin typeface="Calibri" panose="020F0502020204030204" pitchFamily="34" charset="0"/>
              <a:cs typeface="Calibri" panose="020F0502020204030204" pitchFamily="34" charset="0"/>
            </a:rPr>
            <a:t>①</a:t>
          </a:r>
          <a:r>
            <a:rPr lang="en-US" sz="2400" i="0" dirty="0"/>
            <a:t>Large mills need access to a minimum amount of cane each year to minimize costs; </a:t>
          </a:r>
        </a:p>
      </dgm:t>
    </dgm:pt>
    <dgm:pt modelId="{AEB320C0-6BDA-4D12-947D-603CA8D77419}" type="parTrans" cxnId="{9140E4D6-FF87-45E8-8B91-DEED4B70C9CE}">
      <dgm:prSet/>
      <dgm:spPr/>
      <dgm:t>
        <a:bodyPr/>
        <a:lstStyle/>
        <a:p>
          <a:endParaRPr lang="en-US" sz="2400"/>
        </a:p>
      </dgm:t>
    </dgm:pt>
    <dgm:pt modelId="{1C399279-F4F9-4360-9EDA-1F2E3C225620}" type="sibTrans" cxnId="{9140E4D6-FF87-45E8-8B91-DEED4B70C9CE}">
      <dgm:prSet/>
      <dgm:spPr/>
      <dgm:t>
        <a:bodyPr/>
        <a:lstStyle/>
        <a:p>
          <a:endParaRPr lang="en-US" sz="2400"/>
        </a:p>
      </dgm:t>
    </dgm:pt>
    <dgm:pt modelId="{A607BAE1-4E93-4DEC-ABD3-949BDFD1DA2F}">
      <dgm:prSet custT="1"/>
      <dgm:spPr/>
      <dgm:t>
        <a:bodyPr/>
        <a:lstStyle/>
        <a:p>
          <a:pPr rtl="0"/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②</a:t>
          </a:r>
          <a:r>
            <a:rPr lang="en-US" sz="2400" dirty="0"/>
            <a:t>Out-growers need a mill relatively close to them,</a:t>
          </a:r>
        </a:p>
      </dgm:t>
    </dgm:pt>
    <dgm:pt modelId="{1BD7AAF0-CC02-430C-9C77-5DAEA1ECCD55}" type="parTrans" cxnId="{EE8C95C7-F280-46BC-AEAE-368BB8B02504}">
      <dgm:prSet/>
      <dgm:spPr/>
      <dgm:t>
        <a:bodyPr/>
        <a:lstStyle/>
        <a:p>
          <a:endParaRPr lang="en-US" sz="2400"/>
        </a:p>
      </dgm:t>
    </dgm:pt>
    <dgm:pt modelId="{9683E13E-837C-465F-A4DF-391E9FF40E2C}" type="sibTrans" cxnId="{EE8C95C7-F280-46BC-AEAE-368BB8B02504}">
      <dgm:prSet/>
      <dgm:spPr/>
      <dgm:t>
        <a:bodyPr/>
        <a:lstStyle/>
        <a:p>
          <a:endParaRPr lang="en-US" sz="2400"/>
        </a:p>
      </dgm:t>
    </dgm:pt>
    <dgm:pt modelId="{AEC8960B-CB7F-46F6-9458-CC325C95C719}">
      <dgm:prSet custT="1"/>
      <dgm:spPr/>
      <dgm:t>
        <a:bodyPr/>
        <a:lstStyle/>
        <a:p>
          <a:pPr rtl="0"/>
          <a:r>
            <a:rPr lang="en-US" sz="2400" i="1" dirty="0">
              <a:sym typeface="Symbol" panose="05050102010706020507" pitchFamily="18" charset="2"/>
            </a:rPr>
            <a:t> </a:t>
          </a:r>
          <a:r>
            <a:rPr lang="en-US" sz="2400" i="1" dirty="0">
              <a:solidFill>
                <a:schemeClr val="accent1"/>
              </a:solidFill>
              <a:sym typeface="Symbol" panose="05050102010706020507" pitchFamily="18" charset="2"/>
            </a:rPr>
            <a:t>H</a:t>
          </a:r>
          <a:r>
            <a:rPr lang="en-US" sz="2400" i="1" dirty="0">
              <a:solidFill>
                <a:schemeClr val="accent1"/>
              </a:solidFill>
            </a:rPr>
            <a:t>arvested cane is both perishable and heavy</a:t>
          </a:r>
        </a:p>
      </dgm:t>
    </dgm:pt>
    <dgm:pt modelId="{5DF956AE-2177-46E7-8115-866D49F5E205}" type="parTrans" cxnId="{43F82361-A9F8-408B-8E9E-A8FE634402A3}">
      <dgm:prSet/>
      <dgm:spPr/>
      <dgm:t>
        <a:bodyPr/>
        <a:lstStyle/>
        <a:p>
          <a:endParaRPr lang="en-US" sz="2400"/>
        </a:p>
      </dgm:t>
    </dgm:pt>
    <dgm:pt modelId="{55696855-4F4C-4130-B620-9C6FEE4CBBF8}" type="sibTrans" cxnId="{43F82361-A9F8-408B-8E9E-A8FE634402A3}">
      <dgm:prSet/>
      <dgm:spPr/>
      <dgm:t>
        <a:bodyPr/>
        <a:lstStyle/>
        <a:p>
          <a:endParaRPr lang="en-US" sz="2400"/>
        </a:p>
      </dgm:t>
    </dgm:pt>
    <dgm:pt modelId="{D05C0FEE-DF75-4A30-B49B-8ECD4965E42F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en-US" sz="2800" dirty="0">
              <a:solidFill>
                <a:schemeClr val="tx1"/>
              </a:solidFill>
            </a:rPr>
            <a:t>This implies that there is a tradeoff between the benefits of </a:t>
          </a:r>
          <a:r>
            <a:rPr lang="en-US" sz="2800" b="1" dirty="0">
              <a:solidFill>
                <a:schemeClr val="tx1"/>
              </a:solidFill>
            </a:rPr>
            <a:t>COORDINATION</a:t>
          </a:r>
          <a:r>
            <a:rPr lang="en-US" sz="2800" dirty="0">
              <a:solidFill>
                <a:schemeClr val="tx1"/>
              </a:solidFill>
            </a:rPr>
            <a:t> &amp; </a:t>
          </a:r>
          <a:r>
            <a:rPr lang="en-US" sz="2800" b="1" dirty="0">
              <a:solidFill>
                <a:schemeClr val="tx1"/>
              </a:solidFill>
            </a:rPr>
            <a:t>COMPETITION</a:t>
          </a:r>
        </a:p>
      </dgm:t>
    </dgm:pt>
    <dgm:pt modelId="{E4053BFF-D57F-42A7-8E86-E43249F91166}" type="parTrans" cxnId="{38CCA142-A9F9-4F42-AAD1-4AF15475AECC}">
      <dgm:prSet/>
      <dgm:spPr/>
      <dgm:t>
        <a:bodyPr/>
        <a:lstStyle/>
        <a:p>
          <a:endParaRPr lang="en-US" sz="2400"/>
        </a:p>
      </dgm:t>
    </dgm:pt>
    <dgm:pt modelId="{35A02029-4D41-417D-8773-611ACF01B359}" type="sibTrans" cxnId="{38CCA142-A9F9-4F42-AAD1-4AF15475AECC}">
      <dgm:prSet/>
      <dgm:spPr/>
      <dgm:t>
        <a:bodyPr/>
        <a:lstStyle/>
        <a:p>
          <a:endParaRPr lang="en-US" sz="2400"/>
        </a:p>
      </dgm:t>
    </dgm:pt>
    <dgm:pt modelId="{D963DB04-F73E-4A66-956A-5A9260D825CF}">
      <dgm:prSet custT="1"/>
      <dgm:spPr/>
      <dgm:t>
        <a:bodyPr/>
        <a:lstStyle/>
        <a:p>
          <a:pPr rtl="0"/>
          <a:r>
            <a:rPr lang="en-US" sz="2400" i="1" dirty="0">
              <a:solidFill>
                <a:schemeClr val="accent1"/>
              </a:solidFill>
            </a:rPr>
            <a:t>They need a minimum number of outgrowers to supply this cane</a:t>
          </a:r>
          <a:endParaRPr lang="en-US" sz="2400" dirty="0">
            <a:solidFill>
              <a:schemeClr val="accent1"/>
            </a:solidFill>
          </a:endParaRPr>
        </a:p>
      </dgm:t>
    </dgm:pt>
    <dgm:pt modelId="{AEF88CBA-8889-4860-B681-4823C227ED60}" type="parTrans" cxnId="{CDF45D90-752D-43A6-8A36-A17F32EA0AEB}">
      <dgm:prSet/>
      <dgm:spPr/>
      <dgm:t>
        <a:bodyPr/>
        <a:lstStyle/>
        <a:p>
          <a:endParaRPr lang="en-US" sz="2400"/>
        </a:p>
      </dgm:t>
    </dgm:pt>
    <dgm:pt modelId="{2C2C3ADA-ACAF-4D48-B213-047639D9ABE3}" type="sibTrans" cxnId="{CDF45D90-752D-43A6-8A36-A17F32EA0AEB}">
      <dgm:prSet/>
      <dgm:spPr/>
      <dgm:t>
        <a:bodyPr/>
        <a:lstStyle/>
        <a:p>
          <a:endParaRPr lang="en-US" sz="2400"/>
        </a:p>
      </dgm:t>
    </dgm:pt>
    <dgm:pt modelId="{49C45F6C-AF7A-4118-9F51-801BD04C080E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en-US" sz="2800" dirty="0">
              <a:solidFill>
                <a:schemeClr val="tx1"/>
              </a:solidFill>
            </a:rPr>
            <a:t>Both, outgrowers and mills need sound institutional arrangements to coordinate them for each to realize gains.</a:t>
          </a:r>
        </a:p>
      </dgm:t>
    </dgm:pt>
    <dgm:pt modelId="{C2F93395-5967-4B46-A1D7-F727541014DD}" type="parTrans" cxnId="{1879CA2C-3940-40BE-B63F-01D407B9DB8D}">
      <dgm:prSet/>
      <dgm:spPr/>
      <dgm:t>
        <a:bodyPr/>
        <a:lstStyle/>
        <a:p>
          <a:endParaRPr lang="en-US" sz="2400"/>
        </a:p>
      </dgm:t>
    </dgm:pt>
    <dgm:pt modelId="{50A7A20E-0F22-42DE-9AD7-AA0D9DAF9E3C}" type="sibTrans" cxnId="{1879CA2C-3940-40BE-B63F-01D407B9DB8D}">
      <dgm:prSet/>
      <dgm:spPr/>
      <dgm:t>
        <a:bodyPr/>
        <a:lstStyle/>
        <a:p>
          <a:endParaRPr lang="en-US" sz="2400"/>
        </a:p>
      </dgm:t>
    </dgm:pt>
    <dgm:pt modelId="{B20C6B84-6EE5-4C75-9192-5FFF2707154A}">
      <dgm:prSet custT="1"/>
      <dgm:spPr/>
      <dgm:t>
        <a:bodyPr/>
        <a:lstStyle/>
        <a:p>
          <a:pPr rtl="0"/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③</a:t>
          </a:r>
          <a:r>
            <a:rPr lang="en-US" sz="2400" i="0" dirty="0"/>
            <a:t>Fewer mills can improve coordination, but can also reduce cane price competition</a:t>
          </a:r>
        </a:p>
      </dgm:t>
    </dgm:pt>
    <dgm:pt modelId="{36D242D7-6023-49B5-9E03-310F2E03CEDB}" type="parTrans" cxnId="{B2623EDE-509C-4797-AD17-F5C5C14CE6F6}">
      <dgm:prSet/>
      <dgm:spPr/>
      <dgm:t>
        <a:bodyPr/>
        <a:lstStyle/>
        <a:p>
          <a:endParaRPr lang="en-US"/>
        </a:p>
      </dgm:t>
    </dgm:pt>
    <dgm:pt modelId="{3D3D83B2-1D98-4F0B-BD0C-26270116294C}" type="sibTrans" cxnId="{B2623EDE-509C-4797-AD17-F5C5C14CE6F6}">
      <dgm:prSet/>
      <dgm:spPr/>
      <dgm:t>
        <a:bodyPr/>
        <a:lstStyle/>
        <a:p>
          <a:endParaRPr lang="en-US"/>
        </a:p>
      </dgm:t>
    </dgm:pt>
    <dgm:pt modelId="{35DFB82D-DB34-4935-9B20-D2A34C59356C}">
      <dgm:prSet custT="1"/>
      <dgm:spPr/>
      <dgm:t>
        <a:bodyPr/>
        <a:lstStyle/>
        <a:p>
          <a:pPr rtl="0"/>
          <a:r>
            <a:rPr lang="en-US" sz="2400" i="1" dirty="0">
              <a:solidFill>
                <a:schemeClr val="accent1"/>
              </a:solidFill>
            </a:rPr>
            <a:t>This is not good for growers</a:t>
          </a:r>
        </a:p>
      </dgm:t>
    </dgm:pt>
    <dgm:pt modelId="{4FD56819-776B-44D3-BF54-F7D862A8C119}" type="parTrans" cxnId="{965C6C41-38FE-4D7C-B7C7-338EF38A6FAD}">
      <dgm:prSet/>
      <dgm:spPr/>
      <dgm:t>
        <a:bodyPr/>
        <a:lstStyle/>
        <a:p>
          <a:endParaRPr lang="en-US"/>
        </a:p>
      </dgm:t>
    </dgm:pt>
    <dgm:pt modelId="{817CEFA0-4923-4C5A-BA02-93B32A1493C2}" type="sibTrans" cxnId="{965C6C41-38FE-4D7C-B7C7-338EF38A6FAD}">
      <dgm:prSet/>
      <dgm:spPr/>
      <dgm:t>
        <a:bodyPr/>
        <a:lstStyle/>
        <a:p>
          <a:endParaRPr lang="en-US"/>
        </a:p>
      </dgm:t>
    </dgm:pt>
    <dgm:pt modelId="{382B74D6-200E-498D-9A38-D377D64B18DE}" type="pres">
      <dgm:prSet presAssocID="{E3339B9A-9642-42A9-80B4-ACA83D8B92DE}" presName="linear" presStyleCnt="0">
        <dgm:presLayoutVars>
          <dgm:animLvl val="lvl"/>
          <dgm:resizeHandles val="exact"/>
        </dgm:presLayoutVars>
      </dgm:prSet>
      <dgm:spPr/>
    </dgm:pt>
    <dgm:pt modelId="{902B28D4-7A30-4478-BEC2-66B4681EBB73}" type="pres">
      <dgm:prSet presAssocID="{E449F002-B7E8-4FA5-B173-1D6D0D14190F}" presName="parentText" presStyleLbl="node1" presStyleIdx="0" presStyleCnt="3" custScaleY="52701" custLinFactNeighborY="-13665">
        <dgm:presLayoutVars>
          <dgm:chMax val="0"/>
          <dgm:bulletEnabled val="1"/>
        </dgm:presLayoutVars>
      </dgm:prSet>
      <dgm:spPr/>
    </dgm:pt>
    <dgm:pt modelId="{96AB020E-CF38-4BE4-BB1E-AF971B34D04E}" type="pres">
      <dgm:prSet presAssocID="{E449F002-B7E8-4FA5-B173-1D6D0D14190F}" presName="childText" presStyleLbl="revTx" presStyleIdx="0" presStyleCnt="1" custScaleY="127787">
        <dgm:presLayoutVars>
          <dgm:bulletEnabled val="1"/>
        </dgm:presLayoutVars>
      </dgm:prSet>
      <dgm:spPr/>
    </dgm:pt>
    <dgm:pt modelId="{99897F16-6962-471F-B4E1-9BFFD68248F3}" type="pres">
      <dgm:prSet presAssocID="{D05C0FEE-DF75-4A30-B49B-8ECD4965E42F}" presName="parentText" presStyleLbl="node1" presStyleIdx="1" presStyleCnt="3" custScaleY="82928" custLinFactY="-7113" custLinFactNeighborY="-100000">
        <dgm:presLayoutVars>
          <dgm:chMax val="0"/>
          <dgm:bulletEnabled val="1"/>
        </dgm:presLayoutVars>
      </dgm:prSet>
      <dgm:spPr/>
    </dgm:pt>
    <dgm:pt modelId="{7869D46D-83EB-46FA-884D-9E8F682399E8}" type="pres">
      <dgm:prSet presAssocID="{35A02029-4D41-417D-8773-611ACF01B359}" presName="spacer" presStyleCnt="0"/>
      <dgm:spPr/>
    </dgm:pt>
    <dgm:pt modelId="{5A0C529B-BB3E-4A37-B858-D870A80F42A2}" type="pres">
      <dgm:prSet presAssocID="{49C45F6C-AF7A-4118-9F51-801BD04C08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DEDA03-830B-4FB2-A645-56585F359A72}" type="presOf" srcId="{E3339B9A-9642-42A9-80B4-ACA83D8B92DE}" destId="{382B74D6-200E-498D-9A38-D377D64B18DE}" srcOrd="0" destOrd="0" presId="urn:microsoft.com/office/officeart/2005/8/layout/vList2"/>
    <dgm:cxn modelId="{4CB00E05-8CA4-4ADD-BB72-AF640B3D3E07}" srcId="{E3339B9A-9642-42A9-80B4-ACA83D8B92DE}" destId="{E449F002-B7E8-4FA5-B173-1D6D0D14190F}" srcOrd="0" destOrd="0" parTransId="{9B976188-B951-4FB9-8C60-CCA64F2BC7AC}" sibTransId="{D66AD3FC-DFAF-4A62-9333-F5C76817636B}"/>
    <dgm:cxn modelId="{67E7DF16-6BD0-41EB-B9CA-FCE4CC0ADEA6}" type="presOf" srcId="{492FA932-5059-4642-BFA8-19496258A540}" destId="{96AB020E-CF38-4BE4-BB1E-AF971B34D04E}" srcOrd="0" destOrd="0" presId="urn:microsoft.com/office/officeart/2005/8/layout/vList2"/>
    <dgm:cxn modelId="{1879CA2C-3940-40BE-B63F-01D407B9DB8D}" srcId="{E3339B9A-9642-42A9-80B4-ACA83D8B92DE}" destId="{49C45F6C-AF7A-4118-9F51-801BD04C080E}" srcOrd="2" destOrd="0" parTransId="{C2F93395-5967-4B46-A1D7-F727541014DD}" sibTransId="{50A7A20E-0F22-42DE-9AD7-AA0D9DAF9E3C}"/>
    <dgm:cxn modelId="{22FCB833-1FC5-43DC-8DAB-91F5B3FE0423}" type="presOf" srcId="{B20C6B84-6EE5-4C75-9192-5FFF2707154A}" destId="{96AB020E-CF38-4BE4-BB1E-AF971B34D04E}" srcOrd="0" destOrd="4" presId="urn:microsoft.com/office/officeart/2005/8/layout/vList2"/>
    <dgm:cxn modelId="{F8B76637-F123-479B-8DDF-5A6E74E24771}" type="presOf" srcId="{A607BAE1-4E93-4DEC-ABD3-949BDFD1DA2F}" destId="{96AB020E-CF38-4BE4-BB1E-AF971B34D04E}" srcOrd="0" destOrd="2" presId="urn:microsoft.com/office/officeart/2005/8/layout/vList2"/>
    <dgm:cxn modelId="{965C6C41-38FE-4D7C-B7C7-338EF38A6FAD}" srcId="{B20C6B84-6EE5-4C75-9192-5FFF2707154A}" destId="{35DFB82D-DB34-4935-9B20-D2A34C59356C}" srcOrd="0" destOrd="0" parTransId="{4FD56819-776B-44D3-BF54-F7D862A8C119}" sibTransId="{817CEFA0-4923-4C5A-BA02-93B32A1493C2}"/>
    <dgm:cxn modelId="{38CCA142-A9F9-4F42-AAD1-4AF15475AECC}" srcId="{E3339B9A-9642-42A9-80B4-ACA83D8B92DE}" destId="{D05C0FEE-DF75-4A30-B49B-8ECD4965E42F}" srcOrd="1" destOrd="0" parTransId="{E4053BFF-D57F-42A7-8E86-E43249F91166}" sibTransId="{35A02029-4D41-417D-8773-611ACF01B359}"/>
    <dgm:cxn modelId="{43F82361-A9F8-408B-8E9E-A8FE634402A3}" srcId="{A607BAE1-4E93-4DEC-ABD3-949BDFD1DA2F}" destId="{AEC8960B-CB7F-46F6-9458-CC325C95C719}" srcOrd="0" destOrd="0" parTransId="{5DF956AE-2177-46E7-8115-866D49F5E205}" sibTransId="{55696855-4F4C-4130-B620-9C6FEE4CBBF8}"/>
    <dgm:cxn modelId="{37469965-6D1E-482A-A7BC-BF3114BFC83B}" type="presOf" srcId="{AEC8960B-CB7F-46F6-9458-CC325C95C719}" destId="{96AB020E-CF38-4BE4-BB1E-AF971B34D04E}" srcOrd="0" destOrd="3" presId="urn:microsoft.com/office/officeart/2005/8/layout/vList2"/>
    <dgm:cxn modelId="{62597C6A-3E8F-46AD-98A1-7532986FFC03}" type="presOf" srcId="{E449F002-B7E8-4FA5-B173-1D6D0D14190F}" destId="{902B28D4-7A30-4478-BEC2-66B4681EBB73}" srcOrd="0" destOrd="0" presId="urn:microsoft.com/office/officeart/2005/8/layout/vList2"/>
    <dgm:cxn modelId="{CDF45D90-752D-43A6-8A36-A17F32EA0AEB}" srcId="{492FA932-5059-4642-BFA8-19496258A540}" destId="{D963DB04-F73E-4A66-956A-5A9260D825CF}" srcOrd="0" destOrd="0" parTransId="{AEF88CBA-8889-4860-B681-4823C227ED60}" sibTransId="{2C2C3ADA-ACAF-4D48-B213-047639D9ABE3}"/>
    <dgm:cxn modelId="{220D05B0-D946-4F05-BF26-F4D2B88FED87}" type="presOf" srcId="{49C45F6C-AF7A-4118-9F51-801BD04C080E}" destId="{5A0C529B-BB3E-4A37-B858-D870A80F42A2}" srcOrd="0" destOrd="0" presId="urn:microsoft.com/office/officeart/2005/8/layout/vList2"/>
    <dgm:cxn modelId="{EE8C95C7-F280-46BC-AEAE-368BB8B02504}" srcId="{E449F002-B7E8-4FA5-B173-1D6D0D14190F}" destId="{A607BAE1-4E93-4DEC-ABD3-949BDFD1DA2F}" srcOrd="1" destOrd="0" parTransId="{1BD7AAF0-CC02-430C-9C77-5DAEA1ECCD55}" sibTransId="{9683E13E-837C-465F-A4DF-391E9FF40E2C}"/>
    <dgm:cxn modelId="{9140E4D6-FF87-45E8-8B91-DEED4B70C9CE}" srcId="{E449F002-B7E8-4FA5-B173-1D6D0D14190F}" destId="{492FA932-5059-4642-BFA8-19496258A540}" srcOrd="0" destOrd="0" parTransId="{AEB320C0-6BDA-4D12-947D-603CA8D77419}" sibTransId="{1C399279-F4F9-4360-9EDA-1F2E3C225620}"/>
    <dgm:cxn modelId="{B2623EDE-509C-4797-AD17-F5C5C14CE6F6}" srcId="{E449F002-B7E8-4FA5-B173-1D6D0D14190F}" destId="{B20C6B84-6EE5-4C75-9192-5FFF2707154A}" srcOrd="2" destOrd="0" parTransId="{36D242D7-6023-49B5-9E03-310F2E03CEDB}" sibTransId="{3D3D83B2-1D98-4F0B-BD0C-26270116294C}"/>
    <dgm:cxn modelId="{4C885CE2-37AC-4CBF-A507-8054136698D6}" type="presOf" srcId="{D963DB04-F73E-4A66-956A-5A9260D825CF}" destId="{96AB020E-CF38-4BE4-BB1E-AF971B34D04E}" srcOrd="0" destOrd="1" presId="urn:microsoft.com/office/officeart/2005/8/layout/vList2"/>
    <dgm:cxn modelId="{B01F50EB-FF54-4399-9D10-BBEDF2383CFB}" type="presOf" srcId="{35DFB82D-DB34-4935-9B20-D2A34C59356C}" destId="{96AB020E-CF38-4BE4-BB1E-AF971B34D04E}" srcOrd="0" destOrd="5" presId="urn:microsoft.com/office/officeart/2005/8/layout/vList2"/>
    <dgm:cxn modelId="{93C947FE-ACDF-4B27-B9DE-E39FC4C7660C}" type="presOf" srcId="{D05C0FEE-DF75-4A30-B49B-8ECD4965E42F}" destId="{99897F16-6962-471F-B4E1-9BFFD68248F3}" srcOrd="0" destOrd="0" presId="urn:microsoft.com/office/officeart/2005/8/layout/vList2"/>
    <dgm:cxn modelId="{381E35A4-1B5D-4544-9C7E-E2CB84E833C9}" type="presParOf" srcId="{382B74D6-200E-498D-9A38-D377D64B18DE}" destId="{902B28D4-7A30-4478-BEC2-66B4681EBB73}" srcOrd="0" destOrd="0" presId="urn:microsoft.com/office/officeart/2005/8/layout/vList2"/>
    <dgm:cxn modelId="{590F0D1C-21EC-4300-A3A8-30B77637C8B3}" type="presParOf" srcId="{382B74D6-200E-498D-9A38-D377D64B18DE}" destId="{96AB020E-CF38-4BE4-BB1E-AF971B34D04E}" srcOrd="1" destOrd="0" presId="urn:microsoft.com/office/officeart/2005/8/layout/vList2"/>
    <dgm:cxn modelId="{FAC2B142-A372-4EBE-A641-94F71E3E36F9}" type="presParOf" srcId="{382B74D6-200E-498D-9A38-D377D64B18DE}" destId="{99897F16-6962-471F-B4E1-9BFFD68248F3}" srcOrd="2" destOrd="0" presId="urn:microsoft.com/office/officeart/2005/8/layout/vList2"/>
    <dgm:cxn modelId="{54833698-6BD7-4D4B-8887-104859A91A65}" type="presParOf" srcId="{382B74D6-200E-498D-9A38-D377D64B18DE}" destId="{7869D46D-83EB-46FA-884D-9E8F682399E8}" srcOrd="3" destOrd="0" presId="urn:microsoft.com/office/officeart/2005/8/layout/vList2"/>
    <dgm:cxn modelId="{9B8B0C95-E999-4100-BBA6-13E619617F36}" type="presParOf" srcId="{382B74D6-200E-498D-9A38-D377D64B18DE}" destId="{5A0C529B-BB3E-4A37-B858-D870A80F42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5ABF5-2722-4AA2-A41B-AA100212A332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5B2B6F6-5E31-46BE-A1FC-A16E98BA3CFA}">
      <dgm:prSet custT="1"/>
      <dgm:spPr/>
      <dgm:t>
        <a:bodyPr/>
        <a:lstStyle/>
        <a:p>
          <a:pPr rtl="0"/>
          <a:r>
            <a:rPr lang="en-GB" sz="2400" dirty="0"/>
            <a:t>The President, on April 28, 2020, signed into law the Sugar Act 2020. </a:t>
          </a:r>
          <a:endParaRPr lang="en-US" sz="2400" dirty="0"/>
        </a:p>
      </dgm:t>
    </dgm:pt>
    <dgm:pt modelId="{BA79118B-A359-48EE-BE76-36502D4D6B85}" type="parTrans" cxnId="{7D35843E-FFFF-40C0-886D-6BA1641D1F11}">
      <dgm:prSet/>
      <dgm:spPr/>
      <dgm:t>
        <a:bodyPr/>
        <a:lstStyle/>
        <a:p>
          <a:endParaRPr lang="en-US" sz="2000"/>
        </a:p>
      </dgm:t>
    </dgm:pt>
    <dgm:pt modelId="{B8D59FEE-25E9-4AE5-8D1C-479DF0F8F2DF}" type="sibTrans" cxnId="{7D35843E-FFFF-40C0-886D-6BA1641D1F11}">
      <dgm:prSet custT="1"/>
      <dgm:spPr/>
      <dgm:t>
        <a:bodyPr/>
        <a:lstStyle/>
        <a:p>
          <a:endParaRPr lang="en-US" sz="2000"/>
        </a:p>
      </dgm:t>
    </dgm:pt>
    <dgm:pt modelId="{6D842B17-93BB-462E-B178-CE7EAB8915AF}">
      <dgm:prSet custT="1"/>
      <dgm:spPr/>
      <dgm:t>
        <a:bodyPr/>
        <a:lstStyle/>
        <a:p>
          <a:pPr rtl="0"/>
          <a:r>
            <a:rPr lang="en-GB" sz="2400" dirty="0"/>
            <a:t>There are still areas of contention pertaining to licensing of sugar mills e.g</a:t>
          </a:r>
          <a:r>
            <a:rPr lang="en-GB" sz="2400" dirty="0">
              <a:solidFill>
                <a:srgbClr val="FF0000"/>
              </a:solidFill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B7CFE8BD-DD6B-43E5-B7D8-EA51AB8F6A98}" type="parTrans" cxnId="{83D09EF3-660E-47AD-8A86-1D54A03D37E9}">
      <dgm:prSet/>
      <dgm:spPr/>
      <dgm:t>
        <a:bodyPr/>
        <a:lstStyle/>
        <a:p>
          <a:endParaRPr lang="en-US" sz="2000"/>
        </a:p>
      </dgm:t>
    </dgm:pt>
    <dgm:pt modelId="{9BC3F9CB-0B39-4961-A0A4-F091410CFCBA}" type="sibTrans" cxnId="{83D09EF3-660E-47AD-8A86-1D54A03D37E9}">
      <dgm:prSet custT="1"/>
      <dgm:spPr/>
      <dgm:t>
        <a:bodyPr/>
        <a:lstStyle/>
        <a:p>
          <a:endParaRPr lang="en-US" sz="2000"/>
        </a:p>
      </dgm:t>
    </dgm:pt>
    <dgm:pt modelId="{EF606282-AFDF-4EC1-8348-E3C5CCC46DBF}">
      <dgm:prSet custT="1"/>
      <dgm:spPr/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Creation of an exclusion zone of a 25-kilometre radius.</a:t>
          </a:r>
          <a:endParaRPr lang="en-US" sz="2000" dirty="0">
            <a:solidFill>
              <a:schemeClr val="tx1"/>
            </a:solidFill>
          </a:endParaRPr>
        </a:p>
      </dgm:t>
    </dgm:pt>
    <dgm:pt modelId="{57CFF6E6-ED0B-4F32-B0FB-88126A6B0E7D}" type="parTrans" cxnId="{4A9988E5-4AA3-40D5-8F60-C7619906E28E}">
      <dgm:prSet/>
      <dgm:spPr/>
      <dgm:t>
        <a:bodyPr/>
        <a:lstStyle/>
        <a:p>
          <a:endParaRPr lang="en-US" sz="2000"/>
        </a:p>
      </dgm:t>
    </dgm:pt>
    <dgm:pt modelId="{88E2D6A8-B2A2-438C-AB16-3134FA892409}" type="sibTrans" cxnId="{4A9988E5-4AA3-40D5-8F60-C7619906E28E}">
      <dgm:prSet/>
      <dgm:spPr/>
      <dgm:t>
        <a:bodyPr/>
        <a:lstStyle/>
        <a:p>
          <a:endParaRPr lang="en-US" sz="2000"/>
        </a:p>
      </dgm:t>
    </dgm:pt>
    <dgm:pt modelId="{5BACD91A-7817-4F6A-95E2-BE007F66A939}">
      <dgm:prSet custT="1"/>
      <dgm:spPr/>
      <dgm:t>
        <a:bodyPr/>
        <a:lstStyle/>
        <a:p>
          <a:pPr rtl="0"/>
          <a:r>
            <a:rPr lang="en-GB" sz="2400" i="1" u="sng" dirty="0"/>
            <a:t>Proponents</a:t>
          </a:r>
          <a:r>
            <a:rPr lang="en-GB" sz="2400" dirty="0"/>
            <a:t> </a:t>
          </a:r>
          <a:r>
            <a:rPr lang="en-GB" sz="2400" dirty="0">
              <a:solidFill>
                <a:schemeClr val="tx1"/>
              </a:solidFill>
            </a:rPr>
            <a:t>of the act argue that:</a:t>
          </a:r>
          <a:endParaRPr lang="en-US" sz="2400" dirty="0">
            <a:solidFill>
              <a:schemeClr val="tx1"/>
            </a:solidFill>
          </a:endParaRPr>
        </a:p>
      </dgm:t>
    </dgm:pt>
    <dgm:pt modelId="{9B39BF51-80EB-4543-8B93-EF7A24AB95E8}" type="parTrans" cxnId="{0D30467D-CEA7-4B2B-BFCE-1333B5292F13}">
      <dgm:prSet/>
      <dgm:spPr/>
      <dgm:t>
        <a:bodyPr/>
        <a:lstStyle/>
        <a:p>
          <a:endParaRPr lang="en-US" sz="2000"/>
        </a:p>
      </dgm:t>
    </dgm:pt>
    <dgm:pt modelId="{67665611-9FDB-4FBC-814E-E6A9C9142F95}" type="sibTrans" cxnId="{0D30467D-CEA7-4B2B-BFCE-1333B5292F13}">
      <dgm:prSet custT="1"/>
      <dgm:spPr/>
      <dgm:t>
        <a:bodyPr/>
        <a:lstStyle/>
        <a:p>
          <a:endParaRPr lang="en-US" sz="2000"/>
        </a:p>
      </dgm:t>
    </dgm:pt>
    <dgm:pt modelId="{6E15528E-A99E-4995-8A18-D1DB6D0FA596}">
      <dgm:prSet custT="1"/>
      <dgm:spPr/>
      <dgm:t>
        <a:bodyPr/>
        <a:lstStyle/>
        <a:p>
          <a:pPr rtl="0"/>
          <a:r>
            <a:rPr lang="en-GB" sz="2400" dirty="0"/>
            <a:t>Lack of zoning would affect the sugar industry by facilitating the small new factories to undermine the efforts of historical big players.</a:t>
          </a:r>
          <a:endParaRPr lang="en-US" sz="2400" dirty="0"/>
        </a:p>
      </dgm:t>
    </dgm:pt>
    <dgm:pt modelId="{9A450571-9B3B-4BDB-A86D-6F046700F1B5}" type="parTrans" cxnId="{819E91C4-829C-4598-BCFD-2169A8B06989}">
      <dgm:prSet/>
      <dgm:spPr/>
      <dgm:t>
        <a:bodyPr/>
        <a:lstStyle/>
        <a:p>
          <a:endParaRPr lang="en-US" sz="2000"/>
        </a:p>
      </dgm:t>
    </dgm:pt>
    <dgm:pt modelId="{9A021179-4C4C-401C-965E-98A664F5251D}" type="sibTrans" cxnId="{819E91C4-829C-4598-BCFD-2169A8B06989}">
      <dgm:prSet/>
      <dgm:spPr/>
      <dgm:t>
        <a:bodyPr/>
        <a:lstStyle/>
        <a:p>
          <a:endParaRPr lang="en-US" sz="2000"/>
        </a:p>
      </dgm:t>
    </dgm:pt>
    <dgm:pt modelId="{A265BFB6-93B5-45C3-AF58-7C66D6CD74A6}">
      <dgm:prSet custT="1"/>
      <dgm:spPr/>
      <dgm:t>
        <a:bodyPr/>
        <a:lstStyle/>
        <a:p>
          <a:pPr rtl="0"/>
          <a:r>
            <a:rPr lang="en-GB" sz="2400" dirty="0">
              <a:solidFill>
                <a:schemeClr val="tx1"/>
              </a:solidFill>
            </a:rPr>
            <a:t>However, </a:t>
          </a:r>
          <a:r>
            <a:rPr lang="en-GB" sz="2400" u="sng" dirty="0">
              <a:solidFill>
                <a:schemeClr val="tx1"/>
              </a:solidFill>
            </a:rPr>
            <a:t>Opponents </a:t>
          </a:r>
          <a:r>
            <a:rPr lang="en-GB" sz="2400" dirty="0">
              <a:solidFill>
                <a:schemeClr val="tx1"/>
              </a:solidFill>
            </a:rPr>
            <a:t> against the act argued that zoning would provide monopsony power and affect prices.</a:t>
          </a:r>
          <a:endParaRPr lang="en-US" sz="2400" dirty="0">
            <a:solidFill>
              <a:schemeClr val="tx1"/>
            </a:solidFill>
          </a:endParaRPr>
        </a:p>
      </dgm:t>
    </dgm:pt>
    <dgm:pt modelId="{EE87F08B-75F9-4379-9BC7-3C8DD6D6106A}" type="parTrans" cxnId="{A8AF16DC-2435-4E2C-A881-0A8DA9EB6DD8}">
      <dgm:prSet/>
      <dgm:spPr/>
      <dgm:t>
        <a:bodyPr/>
        <a:lstStyle/>
        <a:p>
          <a:endParaRPr lang="en-US" sz="2000"/>
        </a:p>
      </dgm:t>
    </dgm:pt>
    <dgm:pt modelId="{A2C4187A-17E0-40C5-BA90-226B1F3C6F1F}" type="sibTrans" cxnId="{A8AF16DC-2435-4E2C-A881-0A8DA9EB6DD8}">
      <dgm:prSet custT="1"/>
      <dgm:spPr/>
      <dgm:t>
        <a:bodyPr/>
        <a:lstStyle/>
        <a:p>
          <a:endParaRPr lang="en-US" sz="2000"/>
        </a:p>
      </dgm:t>
    </dgm:pt>
    <dgm:pt modelId="{D086871A-D0DD-4D3A-B6F8-C54FA103C130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This study seeks to INFORM this  debate</a:t>
          </a:r>
        </a:p>
      </dgm:t>
    </dgm:pt>
    <dgm:pt modelId="{49E74C75-69EE-48EF-9E1E-97059CD688EB}" type="parTrans" cxnId="{CC322E67-14FF-4316-AD71-C16363A83AE6}">
      <dgm:prSet/>
      <dgm:spPr/>
      <dgm:t>
        <a:bodyPr/>
        <a:lstStyle/>
        <a:p>
          <a:endParaRPr lang="en-US" sz="2000"/>
        </a:p>
      </dgm:t>
    </dgm:pt>
    <dgm:pt modelId="{1AF82F08-56BD-46C9-B0D0-9244297A271B}" type="sibTrans" cxnId="{CC322E67-14FF-4316-AD71-C16363A83AE6}">
      <dgm:prSet/>
      <dgm:spPr/>
      <dgm:t>
        <a:bodyPr/>
        <a:lstStyle/>
        <a:p>
          <a:endParaRPr lang="en-US" sz="2000"/>
        </a:p>
      </dgm:t>
    </dgm:pt>
    <dgm:pt modelId="{D6A1542A-E12C-4253-9AAC-65761FCAF032}">
      <dgm:prSet custT="1"/>
      <dgm:spPr/>
      <dgm:t>
        <a:bodyPr/>
        <a:lstStyle/>
        <a:p>
          <a:pPr rtl="0"/>
          <a:endParaRPr lang="en-US" sz="2400" dirty="0"/>
        </a:p>
      </dgm:t>
    </dgm:pt>
    <dgm:pt modelId="{C347FAA7-B29C-4C75-8082-7AC000D77B99}" type="sibTrans" cxnId="{B87E90B6-99BB-42DB-BC34-501D6096CC13}">
      <dgm:prSet/>
      <dgm:spPr/>
      <dgm:t>
        <a:bodyPr/>
        <a:lstStyle/>
        <a:p>
          <a:endParaRPr lang="en-US" sz="2000"/>
        </a:p>
      </dgm:t>
    </dgm:pt>
    <dgm:pt modelId="{92C4F592-F0F5-471B-90D7-813578F421B0}" type="parTrans" cxnId="{B87E90B6-99BB-42DB-BC34-501D6096CC13}">
      <dgm:prSet/>
      <dgm:spPr/>
      <dgm:t>
        <a:bodyPr/>
        <a:lstStyle/>
        <a:p>
          <a:endParaRPr lang="en-US" sz="2000"/>
        </a:p>
      </dgm:t>
    </dgm:pt>
    <dgm:pt modelId="{D3D53529-561C-4274-880E-78CAC0C49B54}">
      <dgm:prSet custT="1"/>
      <dgm:spPr/>
      <dgm:t>
        <a:bodyPr/>
        <a:lstStyle/>
        <a:p>
          <a:pPr rtl="0"/>
          <a:r>
            <a:rPr lang="en-GB" sz="2000" i="1" dirty="0">
              <a:solidFill>
                <a:srgbClr val="FF0000"/>
              </a:solidFill>
            </a:rPr>
            <a:t>Argue for COORDINATION of sugar VC</a:t>
          </a:r>
          <a:endParaRPr lang="en-US" sz="2000" i="1" dirty="0">
            <a:solidFill>
              <a:srgbClr val="FF0000"/>
            </a:solidFill>
          </a:endParaRPr>
        </a:p>
      </dgm:t>
    </dgm:pt>
    <dgm:pt modelId="{BBEC06A8-375B-4383-B87A-8F489A9BD9B4}" type="parTrans" cxnId="{07CCF370-93C6-47A3-A96E-86AA9A8FB3E6}">
      <dgm:prSet/>
      <dgm:spPr/>
      <dgm:t>
        <a:bodyPr/>
        <a:lstStyle/>
        <a:p>
          <a:endParaRPr lang="en-US"/>
        </a:p>
      </dgm:t>
    </dgm:pt>
    <dgm:pt modelId="{FC5B4945-048D-4E8B-B36E-B39231559D37}" type="sibTrans" cxnId="{07CCF370-93C6-47A3-A96E-86AA9A8FB3E6}">
      <dgm:prSet/>
      <dgm:spPr/>
      <dgm:t>
        <a:bodyPr/>
        <a:lstStyle/>
        <a:p>
          <a:endParaRPr lang="en-US"/>
        </a:p>
      </dgm:t>
    </dgm:pt>
    <dgm:pt modelId="{A08139C9-BD42-4AB6-B025-66C6C7738C72}">
      <dgm:prSet custT="1"/>
      <dgm:spPr/>
      <dgm:t>
        <a:bodyPr/>
        <a:lstStyle/>
        <a:p>
          <a:pPr rtl="0"/>
          <a:r>
            <a:rPr lang="en-GB" sz="2000" dirty="0">
              <a:solidFill>
                <a:schemeClr val="tx1"/>
              </a:solidFill>
            </a:rPr>
            <a:t>A requirement that out growers in a particular radii  supply cane to that mill.</a:t>
          </a:r>
          <a:endParaRPr lang="en-US" sz="2000" dirty="0">
            <a:solidFill>
              <a:schemeClr val="tx1"/>
            </a:solidFill>
          </a:endParaRPr>
        </a:p>
      </dgm:t>
    </dgm:pt>
    <dgm:pt modelId="{ECA86E18-806D-4E1C-AA93-8C738067E1E3}" type="parTrans" cxnId="{BC65CDC8-5FCF-4C0A-94E7-5C89DBA55E40}">
      <dgm:prSet/>
      <dgm:spPr/>
      <dgm:t>
        <a:bodyPr/>
        <a:lstStyle/>
        <a:p>
          <a:endParaRPr lang="en-US"/>
        </a:p>
      </dgm:t>
    </dgm:pt>
    <dgm:pt modelId="{7CFB2446-18B4-4643-8C02-F31927B3B151}" type="sibTrans" cxnId="{BC65CDC8-5FCF-4C0A-94E7-5C89DBA55E40}">
      <dgm:prSet/>
      <dgm:spPr/>
      <dgm:t>
        <a:bodyPr/>
        <a:lstStyle/>
        <a:p>
          <a:endParaRPr lang="en-US"/>
        </a:p>
      </dgm:t>
    </dgm:pt>
    <dgm:pt modelId="{9A60321B-D55E-4845-BC32-7F9203256B1C}">
      <dgm:prSet custT="1"/>
      <dgm:spPr/>
      <dgm:t>
        <a:bodyPr/>
        <a:lstStyle/>
        <a:p>
          <a:pPr rtl="0"/>
          <a:r>
            <a:rPr lang="en-GB" sz="2000" b="0" dirty="0">
              <a:solidFill>
                <a:srgbClr val="FF0000"/>
              </a:solidFill>
            </a:rPr>
            <a:t>Argue for COMPETITION </a:t>
          </a:r>
          <a:endParaRPr lang="en-US" sz="2000" b="0" dirty="0">
            <a:solidFill>
              <a:srgbClr val="FF0000"/>
            </a:solidFill>
          </a:endParaRPr>
        </a:p>
      </dgm:t>
    </dgm:pt>
    <dgm:pt modelId="{9C406FD3-6D37-462E-BD54-535A72CB7382}" type="parTrans" cxnId="{6C2991A9-EF9E-451E-994C-19A9FCCEE9BA}">
      <dgm:prSet/>
      <dgm:spPr/>
      <dgm:t>
        <a:bodyPr/>
        <a:lstStyle/>
        <a:p>
          <a:endParaRPr lang="en-US"/>
        </a:p>
      </dgm:t>
    </dgm:pt>
    <dgm:pt modelId="{1198AC77-6AED-4046-8D98-F29B8FAEE941}" type="sibTrans" cxnId="{6C2991A9-EF9E-451E-994C-19A9FCCEE9BA}">
      <dgm:prSet/>
      <dgm:spPr/>
      <dgm:t>
        <a:bodyPr/>
        <a:lstStyle/>
        <a:p>
          <a:endParaRPr lang="en-US"/>
        </a:p>
      </dgm:t>
    </dgm:pt>
    <dgm:pt modelId="{424AEFD2-360B-4F80-8FBE-E77276539B84}" type="pres">
      <dgm:prSet presAssocID="{07C5ABF5-2722-4AA2-A41B-AA100212A332}" presName="Name0" presStyleCnt="0">
        <dgm:presLayoutVars>
          <dgm:dir/>
          <dgm:resizeHandles val="exact"/>
        </dgm:presLayoutVars>
      </dgm:prSet>
      <dgm:spPr/>
    </dgm:pt>
    <dgm:pt modelId="{48A188E4-8D17-4F74-98C2-5CF9DA6345BF}" type="pres">
      <dgm:prSet presAssocID="{A5B2B6F6-5E31-46BE-A1FC-A16E98BA3CFA}" presName="node" presStyleLbl="node1" presStyleIdx="0" presStyleCnt="5" custScaleX="175639" custLinFactNeighborX="-12734" custLinFactNeighborY="-14127">
        <dgm:presLayoutVars>
          <dgm:bulletEnabled val="1"/>
        </dgm:presLayoutVars>
      </dgm:prSet>
      <dgm:spPr/>
    </dgm:pt>
    <dgm:pt modelId="{C53E14F1-8E2D-4BDC-A6FF-1D547E50E8B4}" type="pres">
      <dgm:prSet presAssocID="{B8D59FEE-25E9-4AE5-8D1C-479DF0F8F2DF}" presName="sibTrans" presStyleLbl="sibTrans1D1" presStyleIdx="0" presStyleCnt="4"/>
      <dgm:spPr/>
    </dgm:pt>
    <dgm:pt modelId="{03857C55-C567-47A8-9846-EEEA6643288D}" type="pres">
      <dgm:prSet presAssocID="{B8D59FEE-25E9-4AE5-8D1C-479DF0F8F2DF}" presName="connectorText" presStyleLbl="sibTrans1D1" presStyleIdx="0" presStyleCnt="4"/>
      <dgm:spPr/>
    </dgm:pt>
    <dgm:pt modelId="{FBBB02A5-5413-4786-9BFF-7C460463E915}" type="pres">
      <dgm:prSet presAssocID="{6D842B17-93BB-462E-B178-CE7EAB8915AF}" presName="node" presStyleLbl="node1" presStyleIdx="1" presStyleCnt="5" custScaleX="207286" custScaleY="136751" custLinFactNeighborX="94943" custLinFactNeighborY="4712">
        <dgm:presLayoutVars>
          <dgm:bulletEnabled val="1"/>
        </dgm:presLayoutVars>
      </dgm:prSet>
      <dgm:spPr/>
    </dgm:pt>
    <dgm:pt modelId="{AC86A149-B79D-4919-B4E4-972C8F9D0043}" type="pres">
      <dgm:prSet presAssocID="{9BC3F9CB-0B39-4961-A0A4-F091410CFCBA}" presName="sibTrans" presStyleLbl="sibTrans1D1" presStyleIdx="1" presStyleCnt="4"/>
      <dgm:spPr/>
    </dgm:pt>
    <dgm:pt modelId="{3ABF9744-0DD9-455D-A434-E7A09601EBCC}" type="pres">
      <dgm:prSet presAssocID="{9BC3F9CB-0B39-4961-A0A4-F091410CFCBA}" presName="connectorText" presStyleLbl="sibTrans1D1" presStyleIdx="1" presStyleCnt="4"/>
      <dgm:spPr/>
    </dgm:pt>
    <dgm:pt modelId="{60F333D6-344D-4CFB-9D68-60F7F259D166}" type="pres">
      <dgm:prSet presAssocID="{5BACD91A-7817-4F6A-95E2-BE007F66A939}" presName="node" presStyleLbl="node1" presStyleIdx="2" presStyleCnt="5" custScaleX="173763" custScaleY="193929" custLinFactNeighborX="-2821" custLinFactNeighborY="-15186">
        <dgm:presLayoutVars>
          <dgm:bulletEnabled val="1"/>
        </dgm:presLayoutVars>
      </dgm:prSet>
      <dgm:spPr/>
    </dgm:pt>
    <dgm:pt modelId="{6F123F2C-05CA-49FA-B58F-E88BE934B578}" type="pres">
      <dgm:prSet presAssocID="{67665611-9FDB-4FBC-814E-E6A9C9142F95}" presName="sibTrans" presStyleLbl="sibTrans1D1" presStyleIdx="2" presStyleCnt="4"/>
      <dgm:spPr/>
    </dgm:pt>
    <dgm:pt modelId="{745A93AB-91B4-4EBB-B27F-B9BE02AEA29C}" type="pres">
      <dgm:prSet presAssocID="{67665611-9FDB-4FBC-814E-E6A9C9142F95}" presName="connectorText" presStyleLbl="sibTrans1D1" presStyleIdx="2" presStyleCnt="4"/>
      <dgm:spPr/>
    </dgm:pt>
    <dgm:pt modelId="{DE69D5C6-527C-467A-9E8D-EF98E8A3ECCA}" type="pres">
      <dgm:prSet presAssocID="{A265BFB6-93B5-45C3-AF58-7C66D6CD74A6}" presName="node" presStyleLbl="node1" presStyleIdx="3" presStyleCnt="5" custScaleX="129154" custScaleY="188302" custLinFactNeighborX="3486" custLinFactNeighborY="-11420">
        <dgm:presLayoutVars>
          <dgm:bulletEnabled val="1"/>
        </dgm:presLayoutVars>
      </dgm:prSet>
      <dgm:spPr/>
    </dgm:pt>
    <dgm:pt modelId="{9394526E-0B02-4648-A1C6-B41BB1D65BA9}" type="pres">
      <dgm:prSet presAssocID="{A2C4187A-17E0-40C5-BA90-226B1F3C6F1F}" presName="sibTrans" presStyleLbl="sibTrans1D1" presStyleIdx="3" presStyleCnt="4"/>
      <dgm:spPr/>
    </dgm:pt>
    <dgm:pt modelId="{7758B553-4CF8-4E58-8C72-3D86D28C9529}" type="pres">
      <dgm:prSet presAssocID="{A2C4187A-17E0-40C5-BA90-226B1F3C6F1F}" presName="connectorText" presStyleLbl="sibTrans1D1" presStyleIdx="3" presStyleCnt="4"/>
      <dgm:spPr/>
    </dgm:pt>
    <dgm:pt modelId="{E3FA14CF-B917-4174-AF7E-1A5E32963344}" type="pres">
      <dgm:prSet presAssocID="{D086871A-D0DD-4D3A-B6F8-C54FA103C130}" presName="node" presStyleLbl="node1" presStyleIdx="4" presStyleCnt="5" custScaleX="81036" custScaleY="170655" custLinFactNeighborX="6583" custLinFactNeighborY="1069">
        <dgm:presLayoutVars>
          <dgm:bulletEnabled val="1"/>
        </dgm:presLayoutVars>
      </dgm:prSet>
      <dgm:spPr/>
    </dgm:pt>
  </dgm:ptLst>
  <dgm:cxnLst>
    <dgm:cxn modelId="{DB241908-D29F-48DF-A897-8EFAB0498997}" type="presOf" srcId="{5BACD91A-7817-4F6A-95E2-BE007F66A939}" destId="{60F333D6-344D-4CFB-9D68-60F7F259D166}" srcOrd="0" destOrd="0" presId="urn:microsoft.com/office/officeart/2005/8/layout/bProcess3"/>
    <dgm:cxn modelId="{28545117-F408-4FFC-9B29-02EA3E205914}" type="presOf" srcId="{67665611-9FDB-4FBC-814E-E6A9C9142F95}" destId="{6F123F2C-05CA-49FA-B58F-E88BE934B578}" srcOrd="0" destOrd="0" presId="urn:microsoft.com/office/officeart/2005/8/layout/bProcess3"/>
    <dgm:cxn modelId="{2B7F092D-F022-497D-ACC4-4F154B0CEEFA}" type="presOf" srcId="{B8D59FEE-25E9-4AE5-8D1C-479DF0F8F2DF}" destId="{C53E14F1-8E2D-4BDC-A6FF-1D547E50E8B4}" srcOrd="0" destOrd="0" presId="urn:microsoft.com/office/officeart/2005/8/layout/bProcess3"/>
    <dgm:cxn modelId="{6F19193B-96B1-4AEB-8A5D-0759A5A2710B}" type="presOf" srcId="{D086871A-D0DD-4D3A-B6F8-C54FA103C130}" destId="{E3FA14CF-B917-4174-AF7E-1A5E32963344}" srcOrd="0" destOrd="0" presId="urn:microsoft.com/office/officeart/2005/8/layout/bProcess3"/>
    <dgm:cxn modelId="{7D35843E-FFFF-40C0-886D-6BA1641D1F11}" srcId="{07C5ABF5-2722-4AA2-A41B-AA100212A332}" destId="{A5B2B6F6-5E31-46BE-A1FC-A16E98BA3CFA}" srcOrd="0" destOrd="0" parTransId="{BA79118B-A359-48EE-BE76-36502D4D6B85}" sibTransId="{B8D59FEE-25E9-4AE5-8D1C-479DF0F8F2DF}"/>
    <dgm:cxn modelId="{8FDA0D45-0635-47DF-98D5-9AA2C260F9E3}" type="presOf" srcId="{A5B2B6F6-5E31-46BE-A1FC-A16E98BA3CFA}" destId="{48A188E4-8D17-4F74-98C2-5CF9DA6345BF}" srcOrd="0" destOrd="0" presId="urn:microsoft.com/office/officeart/2005/8/layout/bProcess3"/>
    <dgm:cxn modelId="{97A04E46-B2BE-444A-85A8-6772F440CDD9}" type="presOf" srcId="{B8D59FEE-25E9-4AE5-8D1C-479DF0F8F2DF}" destId="{03857C55-C567-47A8-9846-EEEA6643288D}" srcOrd="1" destOrd="0" presId="urn:microsoft.com/office/officeart/2005/8/layout/bProcess3"/>
    <dgm:cxn modelId="{B16F3B4C-3584-411D-8B97-3BF15EAFCB20}" type="presOf" srcId="{A08139C9-BD42-4AB6-B025-66C6C7738C72}" destId="{FBBB02A5-5413-4786-9BFF-7C460463E915}" srcOrd="0" destOrd="2" presId="urn:microsoft.com/office/officeart/2005/8/layout/bProcess3"/>
    <dgm:cxn modelId="{D5626852-5AB7-4676-B2AE-2C689F2E4F12}" type="presOf" srcId="{A2C4187A-17E0-40C5-BA90-226B1F3C6F1F}" destId="{9394526E-0B02-4648-A1C6-B41BB1D65BA9}" srcOrd="0" destOrd="0" presId="urn:microsoft.com/office/officeart/2005/8/layout/bProcess3"/>
    <dgm:cxn modelId="{2D7EA055-47CA-4120-BFD7-F88C21E2DD46}" type="presOf" srcId="{D3D53529-561C-4274-880E-78CAC0C49B54}" destId="{60F333D6-344D-4CFB-9D68-60F7F259D166}" srcOrd="0" destOrd="2" presId="urn:microsoft.com/office/officeart/2005/8/layout/bProcess3"/>
    <dgm:cxn modelId="{98F3FA61-694B-4D51-A377-96744EFC3490}" type="presOf" srcId="{6E15528E-A99E-4995-8A18-D1DB6D0FA596}" destId="{60F333D6-344D-4CFB-9D68-60F7F259D166}" srcOrd="0" destOrd="1" presId="urn:microsoft.com/office/officeart/2005/8/layout/bProcess3"/>
    <dgm:cxn modelId="{05BC6862-D0BD-49D3-BCC3-A6D8C665FE86}" type="presOf" srcId="{A2C4187A-17E0-40C5-BA90-226B1F3C6F1F}" destId="{7758B553-4CF8-4E58-8C72-3D86D28C9529}" srcOrd="1" destOrd="0" presId="urn:microsoft.com/office/officeart/2005/8/layout/bProcess3"/>
    <dgm:cxn modelId="{CC322E67-14FF-4316-AD71-C16363A83AE6}" srcId="{07C5ABF5-2722-4AA2-A41B-AA100212A332}" destId="{D086871A-D0DD-4D3A-B6F8-C54FA103C130}" srcOrd="4" destOrd="0" parTransId="{49E74C75-69EE-48EF-9E1E-97059CD688EB}" sibTransId="{1AF82F08-56BD-46C9-B0D0-9244297A271B}"/>
    <dgm:cxn modelId="{A2A5FD67-E998-4CF0-9041-721C22D40B2B}" type="presOf" srcId="{9A60321B-D55E-4845-BC32-7F9203256B1C}" destId="{DE69D5C6-527C-467A-9E8D-EF98E8A3ECCA}" srcOrd="0" destOrd="1" presId="urn:microsoft.com/office/officeart/2005/8/layout/bProcess3"/>
    <dgm:cxn modelId="{73C7366C-D208-43B1-BAC6-E2246A6CAFE2}" type="presOf" srcId="{D6A1542A-E12C-4253-9AAC-65761FCAF032}" destId="{60F333D6-344D-4CFB-9D68-60F7F259D166}" srcOrd="0" destOrd="3" presId="urn:microsoft.com/office/officeart/2005/8/layout/bProcess3"/>
    <dgm:cxn modelId="{809E1A6D-CF24-4DE5-A8C2-9F3D26860658}" type="presOf" srcId="{6D842B17-93BB-462E-B178-CE7EAB8915AF}" destId="{FBBB02A5-5413-4786-9BFF-7C460463E915}" srcOrd="0" destOrd="0" presId="urn:microsoft.com/office/officeart/2005/8/layout/bProcess3"/>
    <dgm:cxn modelId="{07CCF370-93C6-47A3-A96E-86AA9A8FB3E6}" srcId="{5BACD91A-7817-4F6A-95E2-BE007F66A939}" destId="{D3D53529-561C-4274-880E-78CAC0C49B54}" srcOrd="1" destOrd="0" parTransId="{BBEC06A8-375B-4383-B87A-8F489A9BD9B4}" sibTransId="{FC5B4945-048D-4E8B-B36E-B39231559D37}"/>
    <dgm:cxn modelId="{CD237373-55D2-4F7F-BA0D-C117337A58C3}" type="presOf" srcId="{07C5ABF5-2722-4AA2-A41B-AA100212A332}" destId="{424AEFD2-360B-4F80-8FBE-E77276539B84}" srcOrd="0" destOrd="0" presId="urn:microsoft.com/office/officeart/2005/8/layout/bProcess3"/>
    <dgm:cxn modelId="{F3AD3977-E155-4071-AE42-9AAE2E9AAA0A}" type="presOf" srcId="{9BC3F9CB-0B39-4961-A0A4-F091410CFCBA}" destId="{AC86A149-B79D-4919-B4E4-972C8F9D0043}" srcOrd="0" destOrd="0" presId="urn:microsoft.com/office/officeart/2005/8/layout/bProcess3"/>
    <dgm:cxn modelId="{0D30467D-CEA7-4B2B-BFCE-1333B5292F13}" srcId="{07C5ABF5-2722-4AA2-A41B-AA100212A332}" destId="{5BACD91A-7817-4F6A-95E2-BE007F66A939}" srcOrd="2" destOrd="0" parTransId="{9B39BF51-80EB-4543-8B93-EF7A24AB95E8}" sibTransId="{67665611-9FDB-4FBC-814E-E6A9C9142F95}"/>
    <dgm:cxn modelId="{97AF8D84-C8F4-4932-8DF7-16A2DD2E52F5}" type="presOf" srcId="{9BC3F9CB-0B39-4961-A0A4-F091410CFCBA}" destId="{3ABF9744-0DD9-455D-A434-E7A09601EBCC}" srcOrd="1" destOrd="0" presId="urn:microsoft.com/office/officeart/2005/8/layout/bProcess3"/>
    <dgm:cxn modelId="{9A87489C-D9E9-49C3-B7DF-94FD5946229B}" type="presOf" srcId="{67665611-9FDB-4FBC-814E-E6A9C9142F95}" destId="{745A93AB-91B4-4EBB-B27F-B9BE02AEA29C}" srcOrd="1" destOrd="0" presId="urn:microsoft.com/office/officeart/2005/8/layout/bProcess3"/>
    <dgm:cxn modelId="{6C2991A9-EF9E-451E-994C-19A9FCCEE9BA}" srcId="{A265BFB6-93B5-45C3-AF58-7C66D6CD74A6}" destId="{9A60321B-D55E-4845-BC32-7F9203256B1C}" srcOrd="0" destOrd="0" parTransId="{9C406FD3-6D37-462E-BD54-535A72CB7382}" sibTransId="{1198AC77-6AED-4046-8D98-F29B8FAEE941}"/>
    <dgm:cxn modelId="{B87E90B6-99BB-42DB-BC34-501D6096CC13}" srcId="{5BACD91A-7817-4F6A-95E2-BE007F66A939}" destId="{D6A1542A-E12C-4253-9AAC-65761FCAF032}" srcOrd="2" destOrd="0" parTransId="{92C4F592-F0F5-471B-90D7-813578F421B0}" sibTransId="{C347FAA7-B29C-4C75-8082-7AC000D77B99}"/>
    <dgm:cxn modelId="{819E91C4-829C-4598-BCFD-2169A8B06989}" srcId="{5BACD91A-7817-4F6A-95E2-BE007F66A939}" destId="{6E15528E-A99E-4995-8A18-D1DB6D0FA596}" srcOrd="0" destOrd="0" parTransId="{9A450571-9B3B-4BDB-A86D-6F046700F1B5}" sibTransId="{9A021179-4C4C-401C-965E-98A664F5251D}"/>
    <dgm:cxn modelId="{BC65CDC8-5FCF-4C0A-94E7-5C89DBA55E40}" srcId="{6D842B17-93BB-462E-B178-CE7EAB8915AF}" destId="{A08139C9-BD42-4AB6-B025-66C6C7738C72}" srcOrd="1" destOrd="0" parTransId="{ECA86E18-806D-4E1C-AA93-8C738067E1E3}" sibTransId="{7CFB2446-18B4-4643-8C02-F31927B3B151}"/>
    <dgm:cxn modelId="{96F8A1D4-82C3-4BBC-9AA1-50CC6AC383C6}" type="presOf" srcId="{EF606282-AFDF-4EC1-8348-E3C5CCC46DBF}" destId="{FBBB02A5-5413-4786-9BFF-7C460463E915}" srcOrd="0" destOrd="1" presId="urn:microsoft.com/office/officeart/2005/8/layout/bProcess3"/>
    <dgm:cxn modelId="{A8AF16DC-2435-4E2C-A881-0A8DA9EB6DD8}" srcId="{07C5ABF5-2722-4AA2-A41B-AA100212A332}" destId="{A265BFB6-93B5-45C3-AF58-7C66D6CD74A6}" srcOrd="3" destOrd="0" parTransId="{EE87F08B-75F9-4379-9BC7-3C8DD6D6106A}" sibTransId="{A2C4187A-17E0-40C5-BA90-226B1F3C6F1F}"/>
    <dgm:cxn modelId="{4A9988E5-4AA3-40D5-8F60-C7619906E28E}" srcId="{6D842B17-93BB-462E-B178-CE7EAB8915AF}" destId="{EF606282-AFDF-4EC1-8348-E3C5CCC46DBF}" srcOrd="0" destOrd="0" parTransId="{57CFF6E6-ED0B-4F32-B0FB-88126A6B0E7D}" sibTransId="{88E2D6A8-B2A2-438C-AB16-3134FA892409}"/>
    <dgm:cxn modelId="{83D09EF3-660E-47AD-8A86-1D54A03D37E9}" srcId="{07C5ABF5-2722-4AA2-A41B-AA100212A332}" destId="{6D842B17-93BB-462E-B178-CE7EAB8915AF}" srcOrd="1" destOrd="0" parTransId="{B7CFE8BD-DD6B-43E5-B7D8-EA51AB8F6A98}" sibTransId="{9BC3F9CB-0B39-4961-A0A4-F091410CFCBA}"/>
    <dgm:cxn modelId="{591ED5F5-84B8-4B48-931D-408804B4BBFA}" type="presOf" srcId="{A265BFB6-93B5-45C3-AF58-7C66D6CD74A6}" destId="{DE69D5C6-527C-467A-9E8D-EF98E8A3ECCA}" srcOrd="0" destOrd="0" presId="urn:microsoft.com/office/officeart/2005/8/layout/bProcess3"/>
    <dgm:cxn modelId="{287349C2-E62F-4F01-8D33-180D67A0C4C5}" type="presParOf" srcId="{424AEFD2-360B-4F80-8FBE-E77276539B84}" destId="{48A188E4-8D17-4F74-98C2-5CF9DA6345BF}" srcOrd="0" destOrd="0" presId="urn:microsoft.com/office/officeart/2005/8/layout/bProcess3"/>
    <dgm:cxn modelId="{6F30D94C-6773-4B13-9739-2E01DEEE790A}" type="presParOf" srcId="{424AEFD2-360B-4F80-8FBE-E77276539B84}" destId="{C53E14F1-8E2D-4BDC-A6FF-1D547E50E8B4}" srcOrd="1" destOrd="0" presId="urn:microsoft.com/office/officeart/2005/8/layout/bProcess3"/>
    <dgm:cxn modelId="{92EB279C-5556-4AE6-8892-D811601F4914}" type="presParOf" srcId="{C53E14F1-8E2D-4BDC-A6FF-1D547E50E8B4}" destId="{03857C55-C567-47A8-9846-EEEA6643288D}" srcOrd="0" destOrd="0" presId="urn:microsoft.com/office/officeart/2005/8/layout/bProcess3"/>
    <dgm:cxn modelId="{B917CA54-3D41-4ACA-8CB2-CD61EDF08829}" type="presParOf" srcId="{424AEFD2-360B-4F80-8FBE-E77276539B84}" destId="{FBBB02A5-5413-4786-9BFF-7C460463E915}" srcOrd="2" destOrd="0" presId="urn:microsoft.com/office/officeart/2005/8/layout/bProcess3"/>
    <dgm:cxn modelId="{2ACC6847-5CD8-4806-8C67-1EF699D575EC}" type="presParOf" srcId="{424AEFD2-360B-4F80-8FBE-E77276539B84}" destId="{AC86A149-B79D-4919-B4E4-972C8F9D0043}" srcOrd="3" destOrd="0" presId="urn:microsoft.com/office/officeart/2005/8/layout/bProcess3"/>
    <dgm:cxn modelId="{CCEA39FC-94C2-499C-B52D-C150F29A8357}" type="presParOf" srcId="{AC86A149-B79D-4919-B4E4-972C8F9D0043}" destId="{3ABF9744-0DD9-455D-A434-E7A09601EBCC}" srcOrd="0" destOrd="0" presId="urn:microsoft.com/office/officeart/2005/8/layout/bProcess3"/>
    <dgm:cxn modelId="{E4F74E4F-53B8-4F03-823E-38B5C0F95C48}" type="presParOf" srcId="{424AEFD2-360B-4F80-8FBE-E77276539B84}" destId="{60F333D6-344D-4CFB-9D68-60F7F259D166}" srcOrd="4" destOrd="0" presId="urn:microsoft.com/office/officeart/2005/8/layout/bProcess3"/>
    <dgm:cxn modelId="{3F5A372A-35D0-4687-A01B-CFCD8D5DCDE0}" type="presParOf" srcId="{424AEFD2-360B-4F80-8FBE-E77276539B84}" destId="{6F123F2C-05CA-49FA-B58F-E88BE934B578}" srcOrd="5" destOrd="0" presId="urn:microsoft.com/office/officeart/2005/8/layout/bProcess3"/>
    <dgm:cxn modelId="{79633990-8AD1-4573-8827-40BECF0975E9}" type="presParOf" srcId="{6F123F2C-05CA-49FA-B58F-E88BE934B578}" destId="{745A93AB-91B4-4EBB-B27F-B9BE02AEA29C}" srcOrd="0" destOrd="0" presId="urn:microsoft.com/office/officeart/2005/8/layout/bProcess3"/>
    <dgm:cxn modelId="{5A858713-02BA-4C3D-AA74-C8366D28BF97}" type="presParOf" srcId="{424AEFD2-360B-4F80-8FBE-E77276539B84}" destId="{DE69D5C6-527C-467A-9E8D-EF98E8A3ECCA}" srcOrd="6" destOrd="0" presId="urn:microsoft.com/office/officeart/2005/8/layout/bProcess3"/>
    <dgm:cxn modelId="{566A112A-0BF8-4177-B583-2EABE1FE77BE}" type="presParOf" srcId="{424AEFD2-360B-4F80-8FBE-E77276539B84}" destId="{9394526E-0B02-4648-A1C6-B41BB1D65BA9}" srcOrd="7" destOrd="0" presId="urn:microsoft.com/office/officeart/2005/8/layout/bProcess3"/>
    <dgm:cxn modelId="{0125D8D1-FE9C-4437-A9F8-953E9803BC58}" type="presParOf" srcId="{9394526E-0B02-4648-A1C6-B41BB1D65BA9}" destId="{7758B553-4CF8-4E58-8C72-3D86D28C9529}" srcOrd="0" destOrd="0" presId="urn:microsoft.com/office/officeart/2005/8/layout/bProcess3"/>
    <dgm:cxn modelId="{80CC0FB7-0256-4488-B7BD-380DAFFAC3BA}" type="presParOf" srcId="{424AEFD2-360B-4F80-8FBE-E77276539B84}" destId="{E3FA14CF-B917-4174-AF7E-1A5E3296334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168588-CE53-4EEB-B33D-134C4C9E9FB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DF8025-2A9F-49FD-800A-2DDE6B6BE33C}">
      <dgm:prSet custT="1"/>
      <dgm:spPr/>
      <dgm:t>
        <a:bodyPr/>
        <a:lstStyle/>
        <a:p>
          <a:pPr algn="l" rtl="0"/>
          <a:r>
            <a:rPr lang="en-US" sz="2200" b="1" dirty="0"/>
            <a:t>Q1) </a:t>
          </a:r>
          <a:r>
            <a:rPr lang="en-US" sz="2200" dirty="0"/>
            <a:t>How do the different institutional arrangements between cane growers and processors function? </a:t>
          </a:r>
        </a:p>
      </dgm:t>
    </dgm:pt>
    <dgm:pt modelId="{2F520A92-6687-41F4-9402-F44F0B80F1DD}" type="parTrans" cxnId="{4C232884-AE9E-449A-86D8-821EF9A0C79A}">
      <dgm:prSet/>
      <dgm:spPr/>
      <dgm:t>
        <a:bodyPr/>
        <a:lstStyle/>
        <a:p>
          <a:pPr algn="l"/>
          <a:endParaRPr lang="en-US" sz="2200"/>
        </a:p>
      </dgm:t>
    </dgm:pt>
    <dgm:pt modelId="{7A0D48FB-271D-4C86-9B4A-68B13B5515F5}" type="sibTrans" cxnId="{4C232884-AE9E-449A-86D8-821EF9A0C79A}">
      <dgm:prSet/>
      <dgm:spPr/>
      <dgm:t>
        <a:bodyPr/>
        <a:lstStyle/>
        <a:p>
          <a:pPr algn="l"/>
          <a:endParaRPr lang="en-US" sz="2200"/>
        </a:p>
      </dgm:t>
    </dgm:pt>
    <dgm:pt modelId="{69DD5B22-BB79-4379-B996-44E6584C84AD}">
      <dgm:prSet custT="1"/>
      <dgm:spPr/>
      <dgm:t>
        <a:bodyPr/>
        <a:lstStyle/>
        <a:p>
          <a:pPr algn="l" rtl="0"/>
          <a:r>
            <a:rPr lang="en-US" sz="2200" b="1" dirty="0"/>
            <a:t>Q2)</a:t>
          </a:r>
          <a:r>
            <a:rPr lang="en-US" sz="2200" dirty="0"/>
            <a:t> What are the determinants of farmer’s choice of outgrower scheme? </a:t>
          </a:r>
        </a:p>
      </dgm:t>
    </dgm:pt>
    <dgm:pt modelId="{B6A26C1A-B341-4116-99CB-33FB20AF6E19}" type="parTrans" cxnId="{FA324B1F-88D7-45E4-B04A-087DF8BF5771}">
      <dgm:prSet/>
      <dgm:spPr/>
      <dgm:t>
        <a:bodyPr/>
        <a:lstStyle/>
        <a:p>
          <a:pPr algn="l"/>
          <a:endParaRPr lang="en-US" sz="2200"/>
        </a:p>
      </dgm:t>
    </dgm:pt>
    <dgm:pt modelId="{9F56D83A-6A65-434F-BE3A-3DDFE0B75C1A}" type="sibTrans" cxnId="{FA324B1F-88D7-45E4-B04A-087DF8BF5771}">
      <dgm:prSet/>
      <dgm:spPr/>
      <dgm:t>
        <a:bodyPr/>
        <a:lstStyle/>
        <a:p>
          <a:pPr algn="l"/>
          <a:endParaRPr lang="en-US" sz="2200"/>
        </a:p>
      </dgm:t>
    </dgm:pt>
    <dgm:pt modelId="{1734A245-D62D-4145-8C7D-7687CF5119DC}">
      <dgm:prSet custT="1"/>
      <dgm:spPr/>
      <dgm:t>
        <a:bodyPr/>
        <a:lstStyle/>
        <a:p>
          <a:pPr algn="l" rtl="0"/>
          <a:r>
            <a:rPr lang="en-US" sz="2200" b="1" dirty="0"/>
            <a:t>Q3)</a:t>
          </a:r>
          <a:r>
            <a:rPr lang="en-US" sz="2200" dirty="0"/>
            <a:t> What are the outcomes of participating in different schemes in terms of productivity, profitability and food and nutrition security? </a:t>
          </a:r>
        </a:p>
      </dgm:t>
    </dgm:pt>
    <dgm:pt modelId="{93F54D19-9DE8-4AB2-B853-B17F880BD9CD}" type="parTrans" cxnId="{7E1D3E14-3345-4F73-9A2A-8F89C88583DE}">
      <dgm:prSet/>
      <dgm:spPr/>
      <dgm:t>
        <a:bodyPr/>
        <a:lstStyle/>
        <a:p>
          <a:pPr algn="l"/>
          <a:endParaRPr lang="en-US" sz="2200"/>
        </a:p>
      </dgm:t>
    </dgm:pt>
    <dgm:pt modelId="{E159F674-A0A8-4930-AE2E-078CD2B62C3B}" type="sibTrans" cxnId="{7E1D3E14-3345-4F73-9A2A-8F89C88583DE}">
      <dgm:prSet/>
      <dgm:spPr/>
      <dgm:t>
        <a:bodyPr/>
        <a:lstStyle/>
        <a:p>
          <a:pPr algn="l"/>
          <a:endParaRPr lang="en-US" sz="2200"/>
        </a:p>
      </dgm:t>
    </dgm:pt>
    <dgm:pt modelId="{26FB780B-3289-458D-B6D9-D060263E49A0}">
      <dgm:prSet custT="1"/>
      <dgm:spPr/>
      <dgm:t>
        <a:bodyPr/>
        <a:lstStyle/>
        <a:p>
          <a:pPr algn="l" rtl="0"/>
          <a:r>
            <a:rPr lang="en-US" sz="2200" i="1" dirty="0">
              <a:solidFill>
                <a:schemeClr val="tx1"/>
              </a:solidFill>
            </a:rPr>
            <a:t>How do the costs and benefits of participation vary (e.g. by gender, wealth, location)? </a:t>
          </a:r>
        </a:p>
      </dgm:t>
    </dgm:pt>
    <dgm:pt modelId="{5DC0649C-E1E7-458E-8419-F22F890B7A5D}" type="parTrans" cxnId="{5B895C68-F174-4081-9A28-E92715BAE225}">
      <dgm:prSet/>
      <dgm:spPr/>
      <dgm:t>
        <a:bodyPr/>
        <a:lstStyle/>
        <a:p>
          <a:pPr algn="l"/>
          <a:endParaRPr lang="en-US" sz="2200"/>
        </a:p>
      </dgm:t>
    </dgm:pt>
    <dgm:pt modelId="{36635B66-164E-4554-91A8-881ED0B6DA50}" type="sibTrans" cxnId="{5B895C68-F174-4081-9A28-E92715BAE225}">
      <dgm:prSet/>
      <dgm:spPr/>
      <dgm:t>
        <a:bodyPr/>
        <a:lstStyle/>
        <a:p>
          <a:pPr algn="l"/>
          <a:endParaRPr lang="en-US" sz="2200"/>
        </a:p>
      </dgm:t>
    </dgm:pt>
    <dgm:pt modelId="{7A545B7F-4A63-456D-9F9D-483C3AFF9B02}">
      <dgm:prSet custT="1"/>
      <dgm:spPr/>
      <dgm:t>
        <a:bodyPr/>
        <a:lstStyle/>
        <a:p>
          <a:pPr algn="l" rtl="0"/>
          <a:r>
            <a:rPr lang="en-US" sz="2200" i="1" dirty="0"/>
            <a:t>What are the gendered roles, constraints, and opportunities within these different schemes?</a:t>
          </a:r>
        </a:p>
      </dgm:t>
    </dgm:pt>
    <dgm:pt modelId="{5BB0F2BE-7207-4C59-AAEB-7949E1363FFE}" type="parTrans" cxnId="{14FA9575-B72C-41B6-A221-AB9DECC02B09}">
      <dgm:prSet/>
      <dgm:spPr/>
      <dgm:t>
        <a:bodyPr/>
        <a:lstStyle/>
        <a:p>
          <a:endParaRPr lang="en-US" sz="2200"/>
        </a:p>
      </dgm:t>
    </dgm:pt>
    <dgm:pt modelId="{7EF15D11-AB0C-445E-AFE9-83AF1465F7F3}" type="sibTrans" cxnId="{14FA9575-B72C-41B6-A221-AB9DECC02B09}">
      <dgm:prSet/>
      <dgm:spPr/>
      <dgm:t>
        <a:bodyPr/>
        <a:lstStyle/>
        <a:p>
          <a:endParaRPr lang="en-US" sz="2200"/>
        </a:p>
      </dgm:t>
    </dgm:pt>
    <dgm:pt modelId="{3648D22A-45C0-4EA7-B508-2419FB31EF52}">
      <dgm:prSet custT="1"/>
      <dgm:spPr/>
      <dgm:t>
        <a:bodyPr/>
        <a:lstStyle/>
        <a:p>
          <a:pPr algn="l" rtl="0"/>
          <a:r>
            <a:rPr lang="en-US" sz="2200" i="1" dirty="0"/>
            <a:t>What are the barriers to entry into the schemes?</a:t>
          </a:r>
        </a:p>
      </dgm:t>
    </dgm:pt>
    <dgm:pt modelId="{CD6295F2-389B-4ABE-8B68-C38D2C0132C1}" type="parTrans" cxnId="{1803D1E5-17E7-4E76-9048-4D42D372EBB4}">
      <dgm:prSet/>
      <dgm:spPr/>
      <dgm:t>
        <a:bodyPr/>
        <a:lstStyle/>
        <a:p>
          <a:endParaRPr lang="en-US"/>
        </a:p>
      </dgm:t>
    </dgm:pt>
    <dgm:pt modelId="{94E5CD63-EB5F-4BC6-B337-0036E6388CDE}" type="sibTrans" cxnId="{1803D1E5-17E7-4E76-9048-4D42D372EBB4}">
      <dgm:prSet/>
      <dgm:spPr/>
      <dgm:t>
        <a:bodyPr/>
        <a:lstStyle/>
        <a:p>
          <a:endParaRPr lang="en-US"/>
        </a:p>
      </dgm:t>
    </dgm:pt>
    <dgm:pt modelId="{8CB2E56B-9A36-4905-920D-85EA11F36101}">
      <dgm:prSet custT="1"/>
      <dgm:spPr/>
      <dgm:t>
        <a:bodyPr/>
        <a:lstStyle/>
        <a:p>
          <a:pPr algn="l" rtl="0"/>
          <a:r>
            <a:rPr lang="en-US" sz="2200" b="1" dirty="0"/>
            <a:t>Q4) </a:t>
          </a:r>
          <a:r>
            <a:rPr lang="en-US" sz="2200" dirty="0"/>
            <a:t>What are the likely  effects of covid-19 on the sugarcane VC in Uganda”</a:t>
          </a:r>
          <a:endParaRPr lang="en-US" sz="2200" i="1" dirty="0"/>
        </a:p>
      </dgm:t>
    </dgm:pt>
    <dgm:pt modelId="{2B159EE3-B733-4DD6-A807-7946013EC993}" type="parTrans" cxnId="{4DA82476-A6E4-4AF7-AE10-C12F95B6CFB9}">
      <dgm:prSet/>
      <dgm:spPr/>
      <dgm:t>
        <a:bodyPr/>
        <a:lstStyle/>
        <a:p>
          <a:endParaRPr lang="en-US"/>
        </a:p>
      </dgm:t>
    </dgm:pt>
    <dgm:pt modelId="{B4D88E74-70E5-4EE4-8744-6FE1A3A4A1DB}" type="sibTrans" cxnId="{4DA82476-A6E4-4AF7-AE10-C12F95B6CFB9}">
      <dgm:prSet/>
      <dgm:spPr/>
      <dgm:t>
        <a:bodyPr/>
        <a:lstStyle/>
        <a:p>
          <a:endParaRPr lang="en-US"/>
        </a:p>
      </dgm:t>
    </dgm:pt>
    <dgm:pt modelId="{7AC42455-EB53-4FF6-93E0-817C15523770}">
      <dgm:prSet custT="1"/>
      <dgm:spPr/>
      <dgm:t>
        <a:bodyPr/>
        <a:lstStyle/>
        <a:p>
          <a:pPr algn="l" rtl="0"/>
          <a:r>
            <a:rPr lang="en-US" sz="2000" i="1" u="sng" dirty="0">
              <a:solidFill>
                <a:schemeClr val="accent1"/>
              </a:solidFill>
            </a:rPr>
            <a:t>Note: </a:t>
          </a:r>
          <a:r>
            <a:rPr lang="en-US" sz="2000" i="1" dirty="0">
              <a:solidFill>
                <a:schemeClr val="accent1"/>
              </a:solidFill>
            </a:rPr>
            <a:t>Schemes are: aided/unaided registered, and independent growers</a:t>
          </a:r>
        </a:p>
      </dgm:t>
    </dgm:pt>
    <dgm:pt modelId="{EE476393-EA3D-43CA-9D2E-3306FCFBF99F}" type="parTrans" cxnId="{B8B0532C-C857-4321-B6E3-0CC9B8710991}">
      <dgm:prSet/>
      <dgm:spPr/>
      <dgm:t>
        <a:bodyPr/>
        <a:lstStyle/>
        <a:p>
          <a:endParaRPr lang="en-GB"/>
        </a:p>
      </dgm:t>
    </dgm:pt>
    <dgm:pt modelId="{F36F8220-4735-42D1-B00B-FC0C030EED33}" type="sibTrans" cxnId="{B8B0532C-C857-4321-B6E3-0CC9B8710991}">
      <dgm:prSet/>
      <dgm:spPr/>
      <dgm:t>
        <a:bodyPr/>
        <a:lstStyle/>
        <a:p>
          <a:endParaRPr lang="en-GB"/>
        </a:p>
      </dgm:t>
    </dgm:pt>
    <dgm:pt modelId="{10FEB29F-D3DB-45E9-B4EF-E364EB8E5FCC}">
      <dgm:prSet custT="1"/>
      <dgm:spPr/>
      <dgm:t>
        <a:bodyPr/>
        <a:lstStyle/>
        <a:p>
          <a:pPr algn="l" rtl="0"/>
          <a:r>
            <a:rPr lang="en-US" sz="2200" i="1" dirty="0"/>
            <a:t>What is the potential for the schemes to contribute to sustainable and inclusive rural transformation?</a:t>
          </a:r>
        </a:p>
      </dgm:t>
    </dgm:pt>
    <dgm:pt modelId="{A8A35ED4-3DC9-483B-BDB1-09F45DA01045}" type="sibTrans" cxnId="{64CC050E-AC6E-47AA-965D-B4DB18844A88}">
      <dgm:prSet/>
      <dgm:spPr/>
      <dgm:t>
        <a:bodyPr/>
        <a:lstStyle/>
        <a:p>
          <a:pPr algn="l"/>
          <a:endParaRPr lang="en-US" sz="2200"/>
        </a:p>
      </dgm:t>
    </dgm:pt>
    <dgm:pt modelId="{428C50C5-266A-4D70-8142-7669CE551CB1}" type="parTrans" cxnId="{64CC050E-AC6E-47AA-965D-B4DB18844A88}">
      <dgm:prSet/>
      <dgm:spPr/>
      <dgm:t>
        <a:bodyPr/>
        <a:lstStyle/>
        <a:p>
          <a:pPr algn="l"/>
          <a:endParaRPr lang="en-US" sz="2200"/>
        </a:p>
      </dgm:t>
    </dgm:pt>
    <dgm:pt modelId="{54BEC2DF-A291-4242-AFC1-6DF999B6712D}">
      <dgm:prSet custT="1"/>
      <dgm:spPr/>
      <dgm:t>
        <a:bodyPr/>
        <a:lstStyle/>
        <a:p>
          <a:pPr algn="l" rtl="0"/>
          <a:r>
            <a:rPr lang="en-US" sz="2000" b="0" i="0" u="sng" dirty="0">
              <a:solidFill>
                <a:schemeClr val="accent1"/>
              </a:solidFill>
            </a:rPr>
            <a:t>Note:</a:t>
          </a:r>
          <a:r>
            <a:rPr lang="en-US" sz="2000" b="0" i="0" dirty="0">
              <a:solidFill>
                <a:schemeClr val="accent1"/>
              </a:solidFill>
            </a:rPr>
            <a:t> aided” farmers receive inputs on credit, technical assistance &amp; Access to bank credit?</a:t>
          </a:r>
          <a:r>
            <a:rPr lang="en-US" sz="2000" b="0" i="0" dirty="0"/>
            <a:t> </a:t>
          </a:r>
          <a:endParaRPr lang="en-US" sz="2000" i="1" dirty="0"/>
        </a:p>
      </dgm:t>
    </dgm:pt>
    <dgm:pt modelId="{250516AA-0470-4B39-987C-EFE8B7D9AA34}" type="parTrans" cxnId="{2C7A2DDB-755D-4DEE-BEF9-D5B06F2F2EBC}">
      <dgm:prSet/>
      <dgm:spPr/>
      <dgm:t>
        <a:bodyPr/>
        <a:lstStyle/>
        <a:p>
          <a:endParaRPr lang="en-US"/>
        </a:p>
      </dgm:t>
    </dgm:pt>
    <dgm:pt modelId="{D05AC89F-F5BD-4A47-A494-1BE063166FE6}" type="sibTrans" cxnId="{2C7A2DDB-755D-4DEE-BEF9-D5B06F2F2EBC}">
      <dgm:prSet/>
      <dgm:spPr/>
      <dgm:t>
        <a:bodyPr/>
        <a:lstStyle/>
        <a:p>
          <a:endParaRPr lang="en-US"/>
        </a:p>
      </dgm:t>
    </dgm:pt>
    <dgm:pt modelId="{5E2EBED8-E414-44A9-818E-41F47FB3C874}" type="pres">
      <dgm:prSet presAssocID="{2C168588-CE53-4EEB-B33D-134C4C9E9FBD}" presName="diagram" presStyleCnt="0">
        <dgm:presLayoutVars>
          <dgm:dir/>
          <dgm:resizeHandles val="exact"/>
        </dgm:presLayoutVars>
      </dgm:prSet>
      <dgm:spPr/>
    </dgm:pt>
    <dgm:pt modelId="{4EA64D61-B211-4AB3-8BD6-D8BB89375616}" type="pres">
      <dgm:prSet presAssocID="{F6DF8025-2A9F-49FD-800A-2DDE6B6BE33C}" presName="node" presStyleLbl="node1" presStyleIdx="0" presStyleCnt="4" custScaleX="138749" custLinFactNeighborX="-4973" custLinFactNeighborY="4144">
        <dgm:presLayoutVars>
          <dgm:bulletEnabled val="1"/>
        </dgm:presLayoutVars>
      </dgm:prSet>
      <dgm:spPr/>
    </dgm:pt>
    <dgm:pt modelId="{A56D0D77-DDBD-42A3-B19A-F76968DB5731}" type="pres">
      <dgm:prSet presAssocID="{7A0D48FB-271D-4C86-9B4A-68B13B5515F5}" presName="sibTrans" presStyleCnt="0"/>
      <dgm:spPr/>
    </dgm:pt>
    <dgm:pt modelId="{52A5477F-A6AF-491F-AA12-D216F4D82102}" type="pres">
      <dgm:prSet presAssocID="{69DD5B22-BB79-4379-B996-44E6584C84AD}" presName="node" presStyleLbl="node1" presStyleIdx="1" presStyleCnt="4" custScaleX="112432" custLinFactNeighborX="23310" custLinFactNeighborY="4662">
        <dgm:presLayoutVars>
          <dgm:bulletEnabled val="1"/>
        </dgm:presLayoutVars>
      </dgm:prSet>
      <dgm:spPr/>
    </dgm:pt>
    <dgm:pt modelId="{0AD9E736-FA3A-4A47-8085-D33D9F7B9A8C}" type="pres">
      <dgm:prSet presAssocID="{9F56D83A-6A65-434F-BE3A-3DDFE0B75C1A}" presName="sibTrans" presStyleCnt="0"/>
      <dgm:spPr/>
    </dgm:pt>
    <dgm:pt modelId="{D7477734-11EF-478B-B81F-333C243FB38E}" type="pres">
      <dgm:prSet presAssocID="{1734A245-D62D-4145-8C7D-7687CF5119DC}" presName="node" presStyleLbl="node1" presStyleIdx="2" presStyleCnt="4" custScaleX="136489" custScaleY="121903" custLinFactNeighborX="-3498" custLinFactNeighborY="-1554">
        <dgm:presLayoutVars>
          <dgm:bulletEnabled val="1"/>
        </dgm:presLayoutVars>
      </dgm:prSet>
      <dgm:spPr/>
    </dgm:pt>
    <dgm:pt modelId="{77D22950-0791-40DB-948D-2C16C8535553}" type="pres">
      <dgm:prSet presAssocID="{E159F674-A0A8-4930-AE2E-078CD2B62C3B}" presName="sibTrans" presStyleCnt="0"/>
      <dgm:spPr/>
    </dgm:pt>
    <dgm:pt modelId="{4CF9366D-3BBE-42AD-9D3A-9AC70B065C1D}" type="pres">
      <dgm:prSet presAssocID="{8CB2E56B-9A36-4905-920D-85EA11F36101}" presName="node" presStyleLbl="node1" presStyleIdx="3" presStyleCnt="4" custScaleX="111412" custLinFactNeighborX="7947" custLinFactNeighborY="-7358">
        <dgm:presLayoutVars>
          <dgm:bulletEnabled val="1"/>
        </dgm:presLayoutVars>
      </dgm:prSet>
      <dgm:spPr/>
    </dgm:pt>
  </dgm:ptLst>
  <dgm:cxnLst>
    <dgm:cxn modelId="{BEEE6A03-5A96-4727-A843-CE3854535C90}" type="presOf" srcId="{8CB2E56B-9A36-4905-920D-85EA11F36101}" destId="{4CF9366D-3BBE-42AD-9D3A-9AC70B065C1D}" srcOrd="0" destOrd="0" presId="urn:microsoft.com/office/officeart/2005/8/layout/default"/>
    <dgm:cxn modelId="{64CC050E-AC6E-47AA-965D-B4DB18844A88}" srcId="{1734A245-D62D-4145-8C7D-7687CF5119DC}" destId="{10FEB29F-D3DB-45E9-B4EF-E364EB8E5FCC}" srcOrd="1" destOrd="0" parTransId="{428C50C5-266A-4D70-8142-7669CE551CB1}" sibTransId="{A8A35ED4-3DC9-483B-BDB1-09F45DA01045}"/>
    <dgm:cxn modelId="{EE47BF13-429B-4587-97EF-82654C9D0A32}" type="presOf" srcId="{69DD5B22-BB79-4379-B996-44E6584C84AD}" destId="{52A5477F-A6AF-491F-AA12-D216F4D82102}" srcOrd="0" destOrd="0" presId="urn:microsoft.com/office/officeart/2005/8/layout/default"/>
    <dgm:cxn modelId="{7E1D3E14-3345-4F73-9A2A-8F89C88583DE}" srcId="{2C168588-CE53-4EEB-B33D-134C4C9E9FBD}" destId="{1734A245-D62D-4145-8C7D-7687CF5119DC}" srcOrd="2" destOrd="0" parTransId="{93F54D19-9DE8-4AB2-B853-B17F880BD9CD}" sibTransId="{E159F674-A0A8-4930-AE2E-078CD2B62C3B}"/>
    <dgm:cxn modelId="{25F84114-2B06-48BC-8504-F7694FBE944A}" type="presOf" srcId="{1734A245-D62D-4145-8C7D-7687CF5119DC}" destId="{D7477734-11EF-478B-B81F-333C243FB38E}" srcOrd="0" destOrd="0" presId="urn:microsoft.com/office/officeart/2005/8/layout/default"/>
    <dgm:cxn modelId="{FA324B1F-88D7-45E4-B04A-087DF8BF5771}" srcId="{2C168588-CE53-4EEB-B33D-134C4C9E9FBD}" destId="{69DD5B22-BB79-4379-B996-44E6584C84AD}" srcOrd="1" destOrd="0" parTransId="{B6A26C1A-B341-4116-99CB-33FB20AF6E19}" sibTransId="{9F56D83A-6A65-434F-BE3A-3DDFE0B75C1A}"/>
    <dgm:cxn modelId="{B8B0532C-C857-4321-B6E3-0CC9B8710991}" srcId="{3648D22A-45C0-4EA7-B508-2419FB31EF52}" destId="{7AC42455-EB53-4FF6-93E0-817C15523770}" srcOrd="0" destOrd="0" parTransId="{EE476393-EA3D-43CA-9D2E-3306FCFBF99F}" sibTransId="{F36F8220-4735-42D1-B00B-FC0C030EED33}"/>
    <dgm:cxn modelId="{D9463E50-CC62-4F88-A87D-0AE26DB92935}" type="presOf" srcId="{26FB780B-3289-458D-B6D9-D060263E49A0}" destId="{D7477734-11EF-478B-B81F-333C243FB38E}" srcOrd="0" destOrd="1" presId="urn:microsoft.com/office/officeart/2005/8/layout/default"/>
    <dgm:cxn modelId="{EB19E051-C60D-4361-B938-BB518586BD29}" type="presOf" srcId="{7A545B7F-4A63-456D-9F9D-483C3AFF9B02}" destId="{4EA64D61-B211-4AB3-8BD6-D8BB89375616}" srcOrd="0" destOrd="1" presId="urn:microsoft.com/office/officeart/2005/8/layout/default"/>
    <dgm:cxn modelId="{22BA1454-A7AB-44C3-84B2-74614E390296}" type="presOf" srcId="{10FEB29F-D3DB-45E9-B4EF-E364EB8E5FCC}" destId="{D7477734-11EF-478B-B81F-333C243FB38E}" srcOrd="0" destOrd="2" presId="urn:microsoft.com/office/officeart/2005/8/layout/default"/>
    <dgm:cxn modelId="{A54E4857-017B-4270-862C-30887FDF2F30}" type="presOf" srcId="{7AC42455-EB53-4FF6-93E0-817C15523770}" destId="{52A5477F-A6AF-491F-AA12-D216F4D82102}" srcOrd="0" destOrd="2" presId="urn:microsoft.com/office/officeart/2005/8/layout/default"/>
    <dgm:cxn modelId="{5B895C68-F174-4081-9A28-E92715BAE225}" srcId="{1734A245-D62D-4145-8C7D-7687CF5119DC}" destId="{26FB780B-3289-458D-B6D9-D060263E49A0}" srcOrd="0" destOrd="0" parTransId="{5DC0649C-E1E7-458E-8419-F22F890B7A5D}" sibTransId="{36635B66-164E-4554-91A8-881ED0B6DA50}"/>
    <dgm:cxn modelId="{14FA9575-B72C-41B6-A221-AB9DECC02B09}" srcId="{F6DF8025-2A9F-49FD-800A-2DDE6B6BE33C}" destId="{7A545B7F-4A63-456D-9F9D-483C3AFF9B02}" srcOrd="0" destOrd="0" parTransId="{5BB0F2BE-7207-4C59-AAEB-7949E1363FFE}" sibTransId="{7EF15D11-AB0C-445E-AFE9-83AF1465F7F3}"/>
    <dgm:cxn modelId="{4DA82476-A6E4-4AF7-AE10-C12F95B6CFB9}" srcId="{2C168588-CE53-4EEB-B33D-134C4C9E9FBD}" destId="{8CB2E56B-9A36-4905-920D-85EA11F36101}" srcOrd="3" destOrd="0" parTransId="{2B159EE3-B733-4DD6-A807-7946013EC993}" sibTransId="{B4D88E74-70E5-4EE4-8744-6FE1A3A4A1DB}"/>
    <dgm:cxn modelId="{E0D25980-7913-4D98-BAC2-9F7567C65678}" type="presOf" srcId="{3648D22A-45C0-4EA7-B508-2419FB31EF52}" destId="{52A5477F-A6AF-491F-AA12-D216F4D82102}" srcOrd="0" destOrd="1" presId="urn:microsoft.com/office/officeart/2005/8/layout/default"/>
    <dgm:cxn modelId="{4C232884-AE9E-449A-86D8-821EF9A0C79A}" srcId="{2C168588-CE53-4EEB-B33D-134C4C9E9FBD}" destId="{F6DF8025-2A9F-49FD-800A-2DDE6B6BE33C}" srcOrd="0" destOrd="0" parTransId="{2F520A92-6687-41F4-9402-F44F0B80F1DD}" sibTransId="{7A0D48FB-271D-4C86-9B4A-68B13B5515F5}"/>
    <dgm:cxn modelId="{1ADEFF88-CAF1-477C-9119-C90DFECDF9FA}" type="presOf" srcId="{2C168588-CE53-4EEB-B33D-134C4C9E9FBD}" destId="{5E2EBED8-E414-44A9-818E-41F47FB3C874}" srcOrd="0" destOrd="0" presId="urn:microsoft.com/office/officeart/2005/8/layout/default"/>
    <dgm:cxn modelId="{D01791C3-50C6-4FA2-9262-0AE65283E5D1}" type="presOf" srcId="{54BEC2DF-A291-4242-AFC1-6DF999B6712D}" destId="{4EA64D61-B211-4AB3-8BD6-D8BB89375616}" srcOrd="0" destOrd="2" presId="urn:microsoft.com/office/officeart/2005/8/layout/default"/>
    <dgm:cxn modelId="{E9BF4FCB-70A6-4956-9FBC-DBF290F975EA}" type="presOf" srcId="{F6DF8025-2A9F-49FD-800A-2DDE6B6BE33C}" destId="{4EA64D61-B211-4AB3-8BD6-D8BB89375616}" srcOrd="0" destOrd="0" presId="urn:microsoft.com/office/officeart/2005/8/layout/default"/>
    <dgm:cxn modelId="{2C7A2DDB-755D-4DEE-BEF9-D5B06F2F2EBC}" srcId="{7A545B7F-4A63-456D-9F9D-483C3AFF9B02}" destId="{54BEC2DF-A291-4242-AFC1-6DF999B6712D}" srcOrd="0" destOrd="0" parTransId="{250516AA-0470-4B39-987C-EFE8B7D9AA34}" sibTransId="{D05AC89F-F5BD-4A47-A494-1BE063166FE6}"/>
    <dgm:cxn modelId="{1803D1E5-17E7-4E76-9048-4D42D372EBB4}" srcId="{69DD5B22-BB79-4379-B996-44E6584C84AD}" destId="{3648D22A-45C0-4EA7-B508-2419FB31EF52}" srcOrd="0" destOrd="0" parTransId="{CD6295F2-389B-4ABE-8B68-C38D2C0132C1}" sibTransId="{94E5CD63-EB5F-4BC6-B337-0036E6388CDE}"/>
    <dgm:cxn modelId="{46D55885-F4A9-43A4-83AF-B811370222A7}" type="presParOf" srcId="{5E2EBED8-E414-44A9-818E-41F47FB3C874}" destId="{4EA64D61-B211-4AB3-8BD6-D8BB89375616}" srcOrd="0" destOrd="0" presId="urn:microsoft.com/office/officeart/2005/8/layout/default"/>
    <dgm:cxn modelId="{2990B662-2E31-40C7-967E-619CD343F37C}" type="presParOf" srcId="{5E2EBED8-E414-44A9-818E-41F47FB3C874}" destId="{A56D0D77-DDBD-42A3-B19A-F76968DB5731}" srcOrd="1" destOrd="0" presId="urn:microsoft.com/office/officeart/2005/8/layout/default"/>
    <dgm:cxn modelId="{5CA81BF2-DB18-4337-AAB8-C51D90CFA012}" type="presParOf" srcId="{5E2EBED8-E414-44A9-818E-41F47FB3C874}" destId="{52A5477F-A6AF-491F-AA12-D216F4D82102}" srcOrd="2" destOrd="0" presId="urn:microsoft.com/office/officeart/2005/8/layout/default"/>
    <dgm:cxn modelId="{4CB878F4-25FB-4E06-B1F9-E564BBC51A90}" type="presParOf" srcId="{5E2EBED8-E414-44A9-818E-41F47FB3C874}" destId="{0AD9E736-FA3A-4A47-8085-D33D9F7B9A8C}" srcOrd="3" destOrd="0" presId="urn:microsoft.com/office/officeart/2005/8/layout/default"/>
    <dgm:cxn modelId="{9D8035D2-A773-4807-A85B-425ADF348E09}" type="presParOf" srcId="{5E2EBED8-E414-44A9-818E-41F47FB3C874}" destId="{D7477734-11EF-478B-B81F-333C243FB38E}" srcOrd="4" destOrd="0" presId="urn:microsoft.com/office/officeart/2005/8/layout/default"/>
    <dgm:cxn modelId="{46A770D5-7EE4-4423-89DD-7105881AD257}" type="presParOf" srcId="{5E2EBED8-E414-44A9-818E-41F47FB3C874}" destId="{77D22950-0791-40DB-948D-2C16C8535553}" srcOrd="5" destOrd="0" presId="urn:microsoft.com/office/officeart/2005/8/layout/default"/>
    <dgm:cxn modelId="{EFED4EBC-FCFC-4CD5-A3EE-9D378F5F63BD}" type="presParOf" srcId="{5E2EBED8-E414-44A9-818E-41F47FB3C874}" destId="{4CF9366D-3BBE-42AD-9D3A-9AC70B065C1D}" srcOrd="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23E653-6F1D-4BEE-81FB-B7F0BCF3BE8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B9EE95-BAE6-42C0-B44A-BFB4FA5EAEED}">
      <dgm:prSet custT="1"/>
      <dgm:spPr/>
      <dgm:t>
        <a:bodyPr/>
        <a:lstStyle/>
        <a:p>
          <a:pPr algn="ctr" rtl="0"/>
          <a:r>
            <a:rPr lang="en-GB" sz="2800" b="0" dirty="0">
              <a:solidFill>
                <a:srgbClr val="FF0000"/>
              </a:solidFill>
            </a:rPr>
            <a:t>Research  Q1 &amp; Q4</a:t>
          </a:r>
          <a:endParaRPr lang="en-US" sz="2800" b="0" dirty="0">
            <a:solidFill>
              <a:srgbClr val="FF0000"/>
            </a:solidFill>
          </a:endParaRPr>
        </a:p>
      </dgm:t>
    </dgm:pt>
    <dgm:pt modelId="{6C2A4AC9-CCF8-4A50-A8BD-3C62ADE96630}" type="parTrans" cxnId="{A3873AB2-4F25-402C-BA6D-E0DD528D0644}">
      <dgm:prSet/>
      <dgm:spPr/>
      <dgm:t>
        <a:bodyPr/>
        <a:lstStyle/>
        <a:p>
          <a:endParaRPr lang="en-US" sz="2000"/>
        </a:p>
      </dgm:t>
    </dgm:pt>
    <dgm:pt modelId="{B84B739E-6533-4DB9-9943-E594707BF7CE}" type="sibTrans" cxnId="{A3873AB2-4F25-402C-BA6D-E0DD528D0644}">
      <dgm:prSet/>
      <dgm:spPr/>
      <dgm:t>
        <a:bodyPr/>
        <a:lstStyle/>
        <a:p>
          <a:endParaRPr lang="en-US" sz="2000"/>
        </a:p>
      </dgm:t>
    </dgm:pt>
    <dgm:pt modelId="{A12A6B99-1672-4B33-8331-0EECBF2E23A5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n-GB" sz="2000" dirty="0"/>
            <a:t>Identify evidence on different institutional arrangements governing sugarcane growing (</a:t>
          </a:r>
          <a:r>
            <a:rPr lang="en-GB" sz="2000" dirty="0" err="1"/>
            <a:t>e.g</a:t>
          </a:r>
          <a:r>
            <a:rPr lang="en-GB" sz="2000" dirty="0"/>
            <a:t>, coordination Vs competition)</a:t>
          </a:r>
          <a:endParaRPr lang="en-US" sz="2000" dirty="0"/>
        </a:p>
      </dgm:t>
    </dgm:pt>
    <dgm:pt modelId="{C56CEED3-4708-4EB8-8DEA-4C7FE0999A63}" type="parTrans" cxnId="{45B43877-02E9-4717-9672-4D4CD86AD6E0}">
      <dgm:prSet/>
      <dgm:spPr/>
      <dgm:t>
        <a:bodyPr/>
        <a:lstStyle/>
        <a:p>
          <a:endParaRPr lang="en-US" sz="2000"/>
        </a:p>
      </dgm:t>
    </dgm:pt>
    <dgm:pt modelId="{D5885F81-2207-471B-916B-8B7CE40B8AB0}" type="sibTrans" cxnId="{45B43877-02E9-4717-9672-4D4CD86AD6E0}">
      <dgm:prSet/>
      <dgm:spPr/>
      <dgm:t>
        <a:bodyPr/>
        <a:lstStyle/>
        <a:p>
          <a:endParaRPr lang="en-US" sz="2000"/>
        </a:p>
      </dgm:t>
    </dgm:pt>
    <dgm:pt modelId="{7E1D0F07-F675-482A-9AE3-C88CB3C5CF68}">
      <dgm:prSet custT="1"/>
      <dgm:spPr/>
      <dgm:t>
        <a:bodyPr/>
        <a:lstStyle/>
        <a:p>
          <a:pPr algn="l" rtl="0"/>
          <a:r>
            <a:rPr lang="en-GB" sz="2000" dirty="0"/>
            <a:t>Existing institutional arrangements along the sugar cane VC:- </a:t>
          </a:r>
          <a:endParaRPr lang="en-US" sz="2000" dirty="0"/>
        </a:p>
      </dgm:t>
    </dgm:pt>
    <dgm:pt modelId="{D14E29F2-99B8-413E-873A-3C7987327A4C}" type="parTrans" cxnId="{5AA2FCB3-E082-4FCA-BC80-E2EB01C6D6A3}">
      <dgm:prSet/>
      <dgm:spPr/>
      <dgm:t>
        <a:bodyPr/>
        <a:lstStyle/>
        <a:p>
          <a:endParaRPr lang="en-US" sz="2000"/>
        </a:p>
      </dgm:t>
    </dgm:pt>
    <dgm:pt modelId="{435B6BC9-B79F-43C1-BAAD-826AD2F0BF02}" type="sibTrans" cxnId="{5AA2FCB3-E082-4FCA-BC80-E2EB01C6D6A3}">
      <dgm:prSet/>
      <dgm:spPr/>
      <dgm:t>
        <a:bodyPr/>
        <a:lstStyle/>
        <a:p>
          <a:endParaRPr lang="en-US" sz="2000"/>
        </a:p>
      </dgm:t>
    </dgm:pt>
    <dgm:pt modelId="{7747616B-FC32-4478-B2BF-0757B2CBB36D}">
      <dgm:prSet custT="1"/>
      <dgm:spPr/>
      <dgm:t>
        <a:bodyPr/>
        <a:lstStyle/>
        <a:p>
          <a:pPr algn="l" rtl="0"/>
          <a:r>
            <a:rPr lang="en-GB" sz="2000" dirty="0"/>
            <a:t>Gendered division of labour &amp; Access to and control over resources and services along the value chain;</a:t>
          </a:r>
          <a:endParaRPr lang="en-US" sz="2000" dirty="0"/>
        </a:p>
      </dgm:t>
    </dgm:pt>
    <dgm:pt modelId="{66EBB5A0-5C0F-44DE-8AEE-0BF3E29BD05A}" type="parTrans" cxnId="{F5DA21EB-8EE7-49DF-9DA9-24753A807718}">
      <dgm:prSet/>
      <dgm:spPr/>
      <dgm:t>
        <a:bodyPr/>
        <a:lstStyle/>
        <a:p>
          <a:endParaRPr lang="en-US" sz="2000"/>
        </a:p>
      </dgm:t>
    </dgm:pt>
    <dgm:pt modelId="{550553E7-C059-4034-A520-291A963DD8D2}" type="sibTrans" cxnId="{F5DA21EB-8EE7-49DF-9DA9-24753A807718}">
      <dgm:prSet/>
      <dgm:spPr/>
      <dgm:t>
        <a:bodyPr/>
        <a:lstStyle/>
        <a:p>
          <a:endParaRPr lang="en-US" sz="2000"/>
        </a:p>
      </dgm:t>
    </dgm:pt>
    <dgm:pt modelId="{026E64A2-683A-4B26-AD97-22FF06B1CDCC}">
      <dgm:prSet custT="1"/>
      <dgm:spPr/>
      <dgm:t>
        <a:bodyPr/>
        <a:lstStyle/>
        <a:p>
          <a:pPr algn="l" rtl="0"/>
          <a:r>
            <a:rPr lang="en-US" sz="2000" dirty="0"/>
            <a:t>Marketing arrangements (formal and informal)</a:t>
          </a:r>
        </a:p>
      </dgm:t>
    </dgm:pt>
    <dgm:pt modelId="{A240D8D7-69D2-46FE-ADD0-585BCB8E6987}" type="parTrans" cxnId="{410779A6-5F9A-4A88-84D5-016FE0B0D929}">
      <dgm:prSet/>
      <dgm:spPr/>
      <dgm:t>
        <a:bodyPr/>
        <a:lstStyle/>
        <a:p>
          <a:endParaRPr lang="en-US" sz="2000"/>
        </a:p>
      </dgm:t>
    </dgm:pt>
    <dgm:pt modelId="{25067BB4-8BD9-47B3-81CE-D322979A4665}" type="sibTrans" cxnId="{410779A6-5F9A-4A88-84D5-016FE0B0D929}">
      <dgm:prSet/>
      <dgm:spPr/>
      <dgm:t>
        <a:bodyPr/>
        <a:lstStyle/>
        <a:p>
          <a:endParaRPr lang="en-US" sz="2000"/>
        </a:p>
      </dgm:t>
    </dgm:pt>
    <dgm:pt modelId="{7EAB4F8E-3E01-46C4-9F2D-A803ECC257BF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n-GB" sz="2400" b="1" dirty="0"/>
            <a:t>Qualitative research (FGDs and KIIs) to gather information on:</a:t>
          </a:r>
          <a:endParaRPr lang="en-US" sz="2400" dirty="0"/>
        </a:p>
      </dgm:t>
    </dgm:pt>
    <dgm:pt modelId="{652B5262-3CC0-43C0-B64C-AFFFAE8F89C8}" type="parTrans" cxnId="{3A2398D2-9D00-41F6-B714-AFEDB3AAFA1C}">
      <dgm:prSet/>
      <dgm:spPr/>
      <dgm:t>
        <a:bodyPr/>
        <a:lstStyle/>
        <a:p>
          <a:endParaRPr lang="en-US" sz="2000"/>
        </a:p>
      </dgm:t>
    </dgm:pt>
    <dgm:pt modelId="{0F93F145-154D-4C22-8284-CD77C6E14300}" type="sibTrans" cxnId="{3A2398D2-9D00-41F6-B714-AFEDB3AAFA1C}">
      <dgm:prSet/>
      <dgm:spPr/>
      <dgm:t>
        <a:bodyPr/>
        <a:lstStyle/>
        <a:p>
          <a:endParaRPr lang="en-US" sz="2000"/>
        </a:p>
      </dgm:t>
    </dgm:pt>
    <dgm:pt modelId="{59D32AEB-84DF-4103-949B-0D89F281A715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n-GB" sz="2400" b="1" dirty="0"/>
            <a:t>Document and literature reviews to:</a:t>
          </a:r>
          <a:endParaRPr lang="en-US" sz="2400" b="1" dirty="0"/>
        </a:p>
      </dgm:t>
    </dgm:pt>
    <dgm:pt modelId="{EEB4B6EB-084B-4688-8508-A9C2F4B9A0A5}" type="sibTrans" cxnId="{9F2512D8-7C54-475A-9748-0492146217A3}">
      <dgm:prSet/>
      <dgm:spPr/>
      <dgm:t>
        <a:bodyPr/>
        <a:lstStyle/>
        <a:p>
          <a:endParaRPr lang="en-US" sz="2000"/>
        </a:p>
      </dgm:t>
    </dgm:pt>
    <dgm:pt modelId="{C36FEC6A-CF3D-4C86-9648-419EFFDF918C}" type="parTrans" cxnId="{9F2512D8-7C54-475A-9748-0492146217A3}">
      <dgm:prSet/>
      <dgm:spPr/>
      <dgm:t>
        <a:bodyPr/>
        <a:lstStyle/>
        <a:p>
          <a:endParaRPr lang="en-US" sz="2000"/>
        </a:p>
      </dgm:t>
    </dgm:pt>
    <dgm:pt modelId="{0E37CFA2-6FB4-4511-B04D-44FDE8556880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en-GB" sz="2000" dirty="0"/>
            <a:t>Understand how institutional arrangements are gender sensitive &amp; provide more equitable opportunities</a:t>
          </a:r>
          <a:endParaRPr lang="en-US" sz="2000" dirty="0"/>
        </a:p>
      </dgm:t>
    </dgm:pt>
    <dgm:pt modelId="{397DE3BC-4F0B-4A5D-A841-E6FD09A8C8D8}" type="parTrans" cxnId="{2B91F24A-F9D4-4F7C-A0C1-0DBC8D7E429B}">
      <dgm:prSet/>
      <dgm:spPr/>
      <dgm:t>
        <a:bodyPr/>
        <a:lstStyle/>
        <a:p>
          <a:endParaRPr lang="en-GB" sz="2000"/>
        </a:p>
      </dgm:t>
    </dgm:pt>
    <dgm:pt modelId="{0E253B64-4BD4-4ED3-9A7A-7AB9EF253678}" type="sibTrans" cxnId="{2B91F24A-F9D4-4F7C-A0C1-0DBC8D7E429B}">
      <dgm:prSet/>
      <dgm:spPr/>
      <dgm:t>
        <a:bodyPr/>
        <a:lstStyle/>
        <a:p>
          <a:endParaRPr lang="en-GB" sz="2000"/>
        </a:p>
      </dgm:t>
    </dgm:pt>
    <dgm:pt modelId="{44281712-5A9B-4384-8479-E22514E600C8}">
      <dgm:prSet custT="1"/>
      <dgm:spPr/>
      <dgm:t>
        <a:bodyPr/>
        <a:lstStyle/>
        <a:p>
          <a:pPr algn="l" rtl="0"/>
          <a:r>
            <a:rPr lang="en-GB" sz="2000" dirty="0"/>
            <a:t>Contractual arrangements between mills &amp; outgrowers;</a:t>
          </a:r>
          <a:endParaRPr lang="en-US" sz="2000" dirty="0"/>
        </a:p>
      </dgm:t>
    </dgm:pt>
    <dgm:pt modelId="{F0B62125-933F-4C2C-A492-E93D3D06106A}" type="sibTrans" cxnId="{E2B1B30C-8A6C-4643-B613-A60FF862C969}">
      <dgm:prSet/>
      <dgm:spPr/>
      <dgm:t>
        <a:bodyPr/>
        <a:lstStyle/>
        <a:p>
          <a:endParaRPr lang="en-US" sz="2000"/>
        </a:p>
      </dgm:t>
    </dgm:pt>
    <dgm:pt modelId="{925FA7DA-4FAD-4919-B6AB-D1C08A89546F}" type="parTrans" cxnId="{E2B1B30C-8A6C-4643-B613-A60FF862C969}">
      <dgm:prSet/>
      <dgm:spPr/>
      <dgm:t>
        <a:bodyPr/>
        <a:lstStyle/>
        <a:p>
          <a:endParaRPr lang="en-US" sz="2000"/>
        </a:p>
      </dgm:t>
    </dgm:pt>
    <dgm:pt modelId="{C769BC4C-9C14-4456-ACED-399B66C65E0C}" type="pres">
      <dgm:prSet presAssocID="{1923E653-6F1D-4BEE-81FB-B7F0BCF3BE89}" presName="Name0" presStyleCnt="0">
        <dgm:presLayoutVars>
          <dgm:dir/>
          <dgm:resizeHandles val="exact"/>
        </dgm:presLayoutVars>
      </dgm:prSet>
      <dgm:spPr/>
    </dgm:pt>
    <dgm:pt modelId="{B7124B4B-84FA-4DF9-A462-C40B23E84FC7}" type="pres">
      <dgm:prSet presAssocID="{0CB9EE95-BAE6-42C0-B44A-BFB4FA5EAEED}" presName="node" presStyleLbl="node1" presStyleIdx="0" presStyleCnt="1">
        <dgm:presLayoutVars>
          <dgm:bulletEnabled val="1"/>
        </dgm:presLayoutVars>
      </dgm:prSet>
      <dgm:spPr/>
    </dgm:pt>
  </dgm:ptLst>
  <dgm:cxnLst>
    <dgm:cxn modelId="{E2B1B30C-8A6C-4643-B613-A60FF862C969}" srcId="{7E1D0F07-F675-482A-9AE3-C88CB3C5CF68}" destId="{44281712-5A9B-4384-8479-E22514E600C8}" srcOrd="0" destOrd="0" parTransId="{925FA7DA-4FAD-4919-B6AB-D1C08A89546F}" sibTransId="{F0B62125-933F-4C2C-A492-E93D3D06106A}"/>
    <dgm:cxn modelId="{6EC0C834-1DAB-4842-AE32-EBC43DAB07EE}" type="presOf" srcId="{59D32AEB-84DF-4103-949B-0D89F281A715}" destId="{B7124B4B-84FA-4DF9-A462-C40B23E84FC7}" srcOrd="0" destOrd="1" presId="urn:microsoft.com/office/officeart/2005/8/layout/process1"/>
    <dgm:cxn modelId="{2B3E0240-DF35-4E00-8AB9-ECF27D34B31F}" type="presOf" srcId="{1923E653-6F1D-4BEE-81FB-B7F0BCF3BE89}" destId="{C769BC4C-9C14-4456-ACED-399B66C65E0C}" srcOrd="0" destOrd="0" presId="urn:microsoft.com/office/officeart/2005/8/layout/process1"/>
    <dgm:cxn modelId="{2B91F24A-F9D4-4F7C-A0C1-0DBC8D7E429B}" srcId="{59D32AEB-84DF-4103-949B-0D89F281A715}" destId="{0E37CFA2-6FB4-4511-B04D-44FDE8556880}" srcOrd="1" destOrd="0" parTransId="{397DE3BC-4F0B-4A5D-A841-E6FD09A8C8D8}" sibTransId="{0E253B64-4BD4-4ED3-9A7A-7AB9EF253678}"/>
    <dgm:cxn modelId="{A644A14E-A05B-4C35-A757-8EDCECCEE844}" type="presOf" srcId="{7EAB4F8E-3E01-46C4-9F2D-A803ECC257BF}" destId="{B7124B4B-84FA-4DF9-A462-C40B23E84FC7}" srcOrd="0" destOrd="4" presId="urn:microsoft.com/office/officeart/2005/8/layout/process1"/>
    <dgm:cxn modelId="{45B43877-02E9-4717-9672-4D4CD86AD6E0}" srcId="{59D32AEB-84DF-4103-949B-0D89F281A715}" destId="{A12A6B99-1672-4B33-8331-0EECBF2E23A5}" srcOrd="0" destOrd="0" parTransId="{C56CEED3-4708-4EB8-8DEA-4C7FE0999A63}" sibTransId="{D5885F81-2207-471B-916B-8B7CE40B8AB0}"/>
    <dgm:cxn modelId="{7DCA6F7D-B7A3-40B7-BDFA-D3E81618B3DE}" type="presOf" srcId="{7747616B-FC32-4478-B2BF-0757B2CBB36D}" destId="{B7124B4B-84FA-4DF9-A462-C40B23E84FC7}" srcOrd="0" destOrd="7" presId="urn:microsoft.com/office/officeart/2005/8/layout/process1"/>
    <dgm:cxn modelId="{44D42D8B-B517-4FA8-B031-75278747E172}" type="presOf" srcId="{0CB9EE95-BAE6-42C0-B44A-BFB4FA5EAEED}" destId="{B7124B4B-84FA-4DF9-A462-C40B23E84FC7}" srcOrd="0" destOrd="0" presId="urn:microsoft.com/office/officeart/2005/8/layout/process1"/>
    <dgm:cxn modelId="{EE0DC68C-AD0A-46B6-A710-76B0D44B267A}" type="presOf" srcId="{0E37CFA2-6FB4-4511-B04D-44FDE8556880}" destId="{B7124B4B-84FA-4DF9-A462-C40B23E84FC7}" srcOrd="0" destOrd="3" presId="urn:microsoft.com/office/officeart/2005/8/layout/process1"/>
    <dgm:cxn modelId="{CE215EA1-7626-45B2-B948-A50314B31828}" type="presOf" srcId="{44281712-5A9B-4384-8479-E22514E600C8}" destId="{B7124B4B-84FA-4DF9-A462-C40B23E84FC7}" srcOrd="0" destOrd="6" presId="urn:microsoft.com/office/officeart/2005/8/layout/process1"/>
    <dgm:cxn modelId="{410779A6-5F9A-4A88-84D5-016FE0B0D929}" srcId="{7E1D0F07-F675-482A-9AE3-C88CB3C5CF68}" destId="{026E64A2-683A-4B26-AD97-22FF06B1CDCC}" srcOrd="2" destOrd="0" parTransId="{A240D8D7-69D2-46FE-ADD0-585BCB8E6987}" sibTransId="{25067BB4-8BD9-47B3-81CE-D322979A4665}"/>
    <dgm:cxn modelId="{A3873AB2-4F25-402C-BA6D-E0DD528D0644}" srcId="{1923E653-6F1D-4BEE-81FB-B7F0BCF3BE89}" destId="{0CB9EE95-BAE6-42C0-B44A-BFB4FA5EAEED}" srcOrd="0" destOrd="0" parTransId="{6C2A4AC9-CCF8-4A50-A8BD-3C62ADE96630}" sibTransId="{B84B739E-6533-4DB9-9943-E594707BF7CE}"/>
    <dgm:cxn modelId="{5AA2FCB3-E082-4FCA-BC80-E2EB01C6D6A3}" srcId="{0CB9EE95-BAE6-42C0-B44A-BFB4FA5EAEED}" destId="{7E1D0F07-F675-482A-9AE3-C88CB3C5CF68}" srcOrd="2" destOrd="0" parTransId="{D14E29F2-99B8-413E-873A-3C7987327A4C}" sibTransId="{435B6BC9-B79F-43C1-BAAD-826AD2F0BF02}"/>
    <dgm:cxn modelId="{08D098C0-4A79-4E8D-9E0D-F0D6B14A85B4}" type="presOf" srcId="{7E1D0F07-F675-482A-9AE3-C88CB3C5CF68}" destId="{B7124B4B-84FA-4DF9-A462-C40B23E84FC7}" srcOrd="0" destOrd="5" presId="urn:microsoft.com/office/officeart/2005/8/layout/process1"/>
    <dgm:cxn modelId="{3A2398D2-9D00-41F6-B714-AFEDB3AAFA1C}" srcId="{0CB9EE95-BAE6-42C0-B44A-BFB4FA5EAEED}" destId="{7EAB4F8E-3E01-46C4-9F2D-A803ECC257BF}" srcOrd="1" destOrd="0" parTransId="{652B5262-3CC0-43C0-B64C-AFFFAE8F89C8}" sibTransId="{0F93F145-154D-4C22-8284-CD77C6E14300}"/>
    <dgm:cxn modelId="{9F2512D8-7C54-475A-9748-0492146217A3}" srcId="{0CB9EE95-BAE6-42C0-B44A-BFB4FA5EAEED}" destId="{59D32AEB-84DF-4103-949B-0D89F281A715}" srcOrd="0" destOrd="0" parTransId="{C36FEC6A-CF3D-4C86-9648-419EFFDF918C}" sibTransId="{EEB4B6EB-084B-4688-8508-A9C2F4B9A0A5}"/>
    <dgm:cxn modelId="{947A63DF-F22B-464F-B11C-4202CE940F89}" type="presOf" srcId="{A12A6B99-1672-4B33-8331-0EECBF2E23A5}" destId="{B7124B4B-84FA-4DF9-A462-C40B23E84FC7}" srcOrd="0" destOrd="2" presId="urn:microsoft.com/office/officeart/2005/8/layout/process1"/>
    <dgm:cxn modelId="{F5DA21EB-8EE7-49DF-9DA9-24753A807718}" srcId="{7E1D0F07-F675-482A-9AE3-C88CB3C5CF68}" destId="{7747616B-FC32-4478-B2BF-0757B2CBB36D}" srcOrd="1" destOrd="0" parTransId="{66EBB5A0-5C0F-44DE-8AEE-0BF3E29BD05A}" sibTransId="{550553E7-C059-4034-A520-291A963DD8D2}"/>
    <dgm:cxn modelId="{D961A5FD-CDE2-4BC7-8D7A-8FCA8844C2B3}" type="presOf" srcId="{026E64A2-683A-4B26-AD97-22FF06B1CDCC}" destId="{B7124B4B-84FA-4DF9-A462-C40B23E84FC7}" srcOrd="0" destOrd="8" presId="urn:microsoft.com/office/officeart/2005/8/layout/process1"/>
    <dgm:cxn modelId="{C8398BBE-6B10-4E90-A3C0-9DCA6607E4A4}" type="presParOf" srcId="{C769BC4C-9C14-4456-ACED-399B66C65E0C}" destId="{B7124B4B-84FA-4DF9-A462-C40B23E84FC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7C2659-A24A-4D2B-B01B-F011099A86E2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90E4C01-0423-4B04-9A9D-0A9878E10223}">
      <dgm:prSet custT="1"/>
      <dgm:spPr/>
      <dgm:t>
        <a:bodyPr/>
        <a:lstStyle/>
        <a:p>
          <a:pPr algn="ctr" rtl="0"/>
          <a:r>
            <a:rPr lang="en-GB" sz="2800" dirty="0">
              <a:solidFill>
                <a:srgbClr val="FF0000"/>
              </a:solidFill>
            </a:rPr>
            <a:t>Research Q2, Q3, &amp; Q4</a:t>
          </a:r>
          <a:endParaRPr lang="en-US" sz="2800" dirty="0">
            <a:solidFill>
              <a:srgbClr val="FF0000"/>
            </a:solidFill>
          </a:endParaRPr>
        </a:p>
      </dgm:t>
    </dgm:pt>
    <dgm:pt modelId="{55CD0644-38C8-48C8-A5E2-41C4954FA483}" type="parTrans" cxnId="{4233CBD5-6215-4C74-B07F-39413D4E5433}">
      <dgm:prSet/>
      <dgm:spPr/>
      <dgm:t>
        <a:bodyPr/>
        <a:lstStyle/>
        <a:p>
          <a:endParaRPr lang="en-US" sz="2000"/>
        </a:p>
      </dgm:t>
    </dgm:pt>
    <dgm:pt modelId="{688AFC2A-350C-484A-AF98-9FDF0A22D5F7}" type="sibTrans" cxnId="{4233CBD5-6215-4C74-B07F-39413D4E5433}">
      <dgm:prSet/>
      <dgm:spPr/>
      <dgm:t>
        <a:bodyPr/>
        <a:lstStyle/>
        <a:p>
          <a:endParaRPr lang="en-US" sz="2000"/>
        </a:p>
      </dgm:t>
    </dgm:pt>
    <dgm:pt modelId="{CBAB676F-2D18-4CB1-9358-DF080CEB912D}">
      <dgm:prSet custT="1"/>
      <dgm:spPr/>
      <dgm:t>
        <a:bodyPr/>
        <a:lstStyle/>
        <a:p>
          <a:pPr algn="l" rtl="0"/>
          <a:r>
            <a:rPr lang="en-US" sz="2400" b="1" i="1" dirty="0"/>
            <a:t>Empirical analysis: </a:t>
          </a:r>
          <a:endParaRPr lang="en-US" sz="2400" b="1" dirty="0"/>
        </a:p>
      </dgm:t>
    </dgm:pt>
    <dgm:pt modelId="{AAE8BD54-E75D-4B9D-A6D7-DB18EDD784D5}" type="parTrans" cxnId="{FC2DF027-29F3-47FD-BD6D-1A1DC714E211}">
      <dgm:prSet/>
      <dgm:spPr/>
      <dgm:t>
        <a:bodyPr/>
        <a:lstStyle/>
        <a:p>
          <a:endParaRPr lang="en-US" sz="2000"/>
        </a:p>
      </dgm:t>
    </dgm:pt>
    <dgm:pt modelId="{33D46377-1BE4-407B-B78C-4BC3D95B70F0}" type="sibTrans" cxnId="{FC2DF027-29F3-47FD-BD6D-1A1DC714E211}">
      <dgm:prSet/>
      <dgm:spPr/>
      <dgm:t>
        <a:bodyPr/>
        <a:lstStyle/>
        <a:p>
          <a:endParaRPr lang="en-US" sz="2000"/>
        </a:p>
      </dgm:t>
    </dgm:pt>
    <dgm:pt modelId="{38D093E6-839B-4EC8-8910-E275C84EEB48}">
      <dgm:prSet custT="1"/>
      <dgm:spPr/>
      <dgm:t>
        <a:bodyPr/>
        <a:lstStyle/>
        <a:p>
          <a:pPr algn="l" rtl="0"/>
          <a:r>
            <a:rPr lang="en-GB" sz="2000" dirty="0"/>
            <a:t>A double-hurdle model to examine determinants of the choice to grow sugarcane and the intensity of production;</a:t>
          </a:r>
          <a:endParaRPr lang="en-US" sz="2000" dirty="0"/>
        </a:p>
      </dgm:t>
    </dgm:pt>
    <dgm:pt modelId="{E5082E0C-ED38-432D-9286-DF1D977E10F4}" type="parTrans" cxnId="{0366157D-D437-4D8E-B714-DEFF02537F99}">
      <dgm:prSet/>
      <dgm:spPr/>
      <dgm:t>
        <a:bodyPr/>
        <a:lstStyle/>
        <a:p>
          <a:endParaRPr lang="en-US" sz="2000"/>
        </a:p>
      </dgm:t>
    </dgm:pt>
    <dgm:pt modelId="{18302688-5837-4E25-BD9F-BA176CA8AFA2}" type="sibTrans" cxnId="{0366157D-D437-4D8E-B714-DEFF02537F99}">
      <dgm:prSet/>
      <dgm:spPr/>
      <dgm:t>
        <a:bodyPr/>
        <a:lstStyle/>
        <a:p>
          <a:endParaRPr lang="en-US" sz="2000"/>
        </a:p>
      </dgm:t>
    </dgm:pt>
    <dgm:pt modelId="{C26AA49B-F0D9-4879-9A97-FA14E23CA242}">
      <dgm:prSet custT="1"/>
      <dgm:spPr/>
      <dgm:t>
        <a:bodyPr/>
        <a:lstStyle/>
        <a:p>
          <a:pPr algn="l" rtl="0"/>
          <a:r>
            <a:rPr lang="en-GB" sz="2000" dirty="0"/>
            <a:t>OLS and 2SLS – to examine the productivity and profitability effect of production arrangement and gender </a:t>
          </a:r>
          <a:endParaRPr lang="en-US" sz="2000" dirty="0"/>
        </a:p>
      </dgm:t>
    </dgm:pt>
    <dgm:pt modelId="{FF341544-D3A6-4335-85E6-9BCB272D4565}" type="parTrans" cxnId="{6EAFB8A4-50A6-4FDD-9419-02924A9D080E}">
      <dgm:prSet/>
      <dgm:spPr/>
      <dgm:t>
        <a:bodyPr/>
        <a:lstStyle/>
        <a:p>
          <a:endParaRPr lang="en-US" sz="2000"/>
        </a:p>
      </dgm:t>
    </dgm:pt>
    <dgm:pt modelId="{521D05BB-4328-4E99-9FE6-72871CA0C4C3}" type="sibTrans" cxnId="{6EAFB8A4-50A6-4FDD-9419-02924A9D080E}">
      <dgm:prSet/>
      <dgm:spPr/>
      <dgm:t>
        <a:bodyPr/>
        <a:lstStyle/>
        <a:p>
          <a:endParaRPr lang="en-US" sz="2000"/>
        </a:p>
      </dgm:t>
    </dgm:pt>
    <dgm:pt modelId="{A62D7CA7-4814-40D9-A7D9-62B728E934C9}">
      <dgm:prSet custT="1"/>
      <dgm:spPr/>
      <dgm:t>
        <a:bodyPr/>
        <a:lstStyle/>
        <a:p>
          <a:pPr algn="l" rtl="0"/>
          <a:endParaRPr lang="en-US" sz="2000" dirty="0"/>
        </a:p>
      </dgm:t>
    </dgm:pt>
    <dgm:pt modelId="{BACCCFD2-F93F-4ABE-8139-2406108E370E}" type="parTrans" cxnId="{298A7282-1A64-49F5-9810-39E8FD329641}">
      <dgm:prSet/>
      <dgm:spPr/>
      <dgm:t>
        <a:bodyPr/>
        <a:lstStyle/>
        <a:p>
          <a:endParaRPr lang="en-GB"/>
        </a:p>
      </dgm:t>
    </dgm:pt>
    <dgm:pt modelId="{9C9F4145-BF27-44C0-8AD1-C16932969F26}" type="sibTrans" cxnId="{298A7282-1A64-49F5-9810-39E8FD329641}">
      <dgm:prSet/>
      <dgm:spPr/>
      <dgm:t>
        <a:bodyPr/>
        <a:lstStyle/>
        <a:p>
          <a:endParaRPr lang="en-GB"/>
        </a:p>
      </dgm:t>
    </dgm:pt>
    <dgm:pt modelId="{3067343F-9E46-4E61-BC3D-FC9C5FFC4F5A}">
      <dgm:prSet custT="1"/>
      <dgm:spPr/>
      <dgm:t>
        <a:bodyPr/>
        <a:lstStyle/>
        <a:p>
          <a:pPr algn="l" rtl="0"/>
          <a:endParaRPr lang="en-US" sz="2000" dirty="0"/>
        </a:p>
      </dgm:t>
    </dgm:pt>
    <dgm:pt modelId="{2F9828DC-8521-4C7C-971F-A99B6CB52B6A}" type="parTrans" cxnId="{51BA5003-A8E8-45A9-95C3-0C11CEEC077B}">
      <dgm:prSet/>
      <dgm:spPr/>
      <dgm:t>
        <a:bodyPr/>
        <a:lstStyle/>
        <a:p>
          <a:endParaRPr lang="en-GB"/>
        </a:p>
      </dgm:t>
    </dgm:pt>
    <dgm:pt modelId="{547C719A-BE8D-4BDC-9B91-A4F06645581D}" type="sibTrans" cxnId="{51BA5003-A8E8-45A9-95C3-0C11CEEC077B}">
      <dgm:prSet/>
      <dgm:spPr/>
      <dgm:t>
        <a:bodyPr/>
        <a:lstStyle/>
        <a:p>
          <a:endParaRPr lang="en-GB"/>
        </a:p>
      </dgm:t>
    </dgm:pt>
    <dgm:pt modelId="{6EEBB1D3-1098-4FF2-BF3E-36E4DDD16050}">
      <dgm:prSet custT="1"/>
      <dgm:spPr/>
      <dgm:t>
        <a:bodyPr/>
        <a:lstStyle/>
        <a:p>
          <a:pPr algn="l" rtl="0"/>
          <a:r>
            <a:rPr lang="en-US" sz="2000" dirty="0"/>
            <a:t>Use </a:t>
          </a:r>
          <a:r>
            <a:rPr lang="en-GB" sz="2000" dirty="0"/>
            <a:t>Trade map- International Trade Centre (ITC) </a:t>
          </a:r>
          <a:r>
            <a:rPr lang="en-US" sz="2000" dirty="0"/>
            <a:t>data to examine the effect of COVID-19 on sugar exports </a:t>
          </a:r>
        </a:p>
      </dgm:t>
    </dgm:pt>
    <dgm:pt modelId="{353C040C-795D-4149-9930-BD3F07CFFE6F}" type="parTrans" cxnId="{88D5B236-B0E5-4C1B-81E0-662B5C323748}">
      <dgm:prSet/>
      <dgm:spPr/>
      <dgm:t>
        <a:bodyPr/>
        <a:lstStyle/>
        <a:p>
          <a:endParaRPr lang="en-GB"/>
        </a:p>
      </dgm:t>
    </dgm:pt>
    <dgm:pt modelId="{B7ABE40F-ADF0-40E5-8029-5215509C9525}" type="sibTrans" cxnId="{88D5B236-B0E5-4C1B-81E0-662B5C323748}">
      <dgm:prSet/>
      <dgm:spPr/>
      <dgm:t>
        <a:bodyPr/>
        <a:lstStyle/>
        <a:p>
          <a:endParaRPr lang="en-GB"/>
        </a:p>
      </dgm:t>
    </dgm:pt>
    <dgm:pt modelId="{AA3E0BB8-2321-4EB2-B7F4-28F3D93FCC3D}">
      <dgm:prSet custT="1"/>
      <dgm:spPr/>
      <dgm:t>
        <a:bodyPr/>
        <a:lstStyle/>
        <a:p>
          <a:pPr algn="l" rtl="0"/>
          <a:endParaRPr lang="en-US" sz="2000" dirty="0"/>
        </a:p>
      </dgm:t>
    </dgm:pt>
    <dgm:pt modelId="{F833BEB0-1680-4A80-B8C8-AF05456F2813}" type="parTrans" cxnId="{5C3F90CC-0CBC-4668-A69E-32357533851B}">
      <dgm:prSet/>
      <dgm:spPr/>
      <dgm:t>
        <a:bodyPr/>
        <a:lstStyle/>
        <a:p>
          <a:endParaRPr lang="en-GB"/>
        </a:p>
      </dgm:t>
    </dgm:pt>
    <dgm:pt modelId="{2843ED3D-6E26-4A0E-8E9A-CA2710776E36}" type="sibTrans" cxnId="{5C3F90CC-0CBC-4668-A69E-32357533851B}">
      <dgm:prSet/>
      <dgm:spPr/>
      <dgm:t>
        <a:bodyPr/>
        <a:lstStyle/>
        <a:p>
          <a:endParaRPr lang="en-GB"/>
        </a:p>
      </dgm:t>
    </dgm:pt>
    <dgm:pt modelId="{971CC3EB-A7C1-4A47-AEFB-B789E1B23EF6}">
      <dgm:prSet custT="1"/>
      <dgm:spPr/>
      <dgm:t>
        <a:bodyPr/>
        <a:lstStyle/>
        <a:p>
          <a:pPr algn="l" rtl="0"/>
          <a:r>
            <a:rPr lang="en-GB" sz="2000" dirty="0"/>
            <a:t>Multinomial logit model - Determinants of choice of out-grower scheme</a:t>
          </a:r>
          <a:endParaRPr lang="en-US" sz="2000" dirty="0"/>
        </a:p>
      </dgm:t>
    </dgm:pt>
    <dgm:pt modelId="{F7885C1E-F7B9-4DC6-AF21-215B205EE6B1}" type="sibTrans" cxnId="{E107642C-F126-4062-ABB1-1B78599AEE86}">
      <dgm:prSet/>
      <dgm:spPr/>
      <dgm:t>
        <a:bodyPr/>
        <a:lstStyle/>
        <a:p>
          <a:endParaRPr lang="en-US" sz="2000"/>
        </a:p>
      </dgm:t>
    </dgm:pt>
    <dgm:pt modelId="{749E7B12-51E4-40A0-82BB-E78DAA0C8655}" type="parTrans" cxnId="{E107642C-F126-4062-ABB1-1B78599AEE86}">
      <dgm:prSet/>
      <dgm:spPr/>
      <dgm:t>
        <a:bodyPr/>
        <a:lstStyle/>
        <a:p>
          <a:endParaRPr lang="en-US" sz="2000"/>
        </a:p>
      </dgm:t>
    </dgm:pt>
    <dgm:pt modelId="{EE516D52-C121-485F-A2BA-E12CBC0AF0D5}" type="pres">
      <dgm:prSet presAssocID="{497C2659-A24A-4D2B-B01B-F011099A86E2}" presName="Name0" presStyleCnt="0">
        <dgm:presLayoutVars>
          <dgm:dir/>
          <dgm:resizeHandles val="exact"/>
        </dgm:presLayoutVars>
      </dgm:prSet>
      <dgm:spPr/>
    </dgm:pt>
    <dgm:pt modelId="{96808F16-19FF-47C6-9305-AB998BDE23AA}" type="pres">
      <dgm:prSet presAssocID="{190E4C01-0423-4B04-9A9D-0A9878E10223}" presName="node" presStyleLbl="node1" presStyleIdx="0" presStyleCnt="1" custScaleY="146756" custLinFactNeighborX="-1482" custLinFactNeighborY="-6757">
        <dgm:presLayoutVars>
          <dgm:bulletEnabled val="1"/>
        </dgm:presLayoutVars>
      </dgm:prSet>
      <dgm:spPr/>
    </dgm:pt>
  </dgm:ptLst>
  <dgm:cxnLst>
    <dgm:cxn modelId="{077DB800-3C5E-4A26-8032-D0B00F38062F}" type="presOf" srcId="{3067343F-9E46-4E61-BC3D-FC9C5FFC4F5A}" destId="{96808F16-19FF-47C6-9305-AB998BDE23AA}" srcOrd="0" destOrd="5" presId="urn:microsoft.com/office/officeart/2005/8/layout/process1"/>
    <dgm:cxn modelId="{51BA5003-A8E8-45A9-95C3-0C11CEEC077B}" srcId="{190E4C01-0423-4B04-9A9D-0A9878E10223}" destId="{3067343F-9E46-4E61-BC3D-FC9C5FFC4F5A}" srcOrd="2" destOrd="0" parTransId="{2F9828DC-8521-4C7C-971F-A99B6CB52B6A}" sibTransId="{547C719A-BE8D-4BDC-9B91-A4F06645581D}"/>
    <dgm:cxn modelId="{CEDC5409-F8FF-4E49-80CB-26FE06459387}" type="presOf" srcId="{AA3E0BB8-2321-4EB2-B7F4-28F3D93FCC3D}" destId="{96808F16-19FF-47C6-9305-AB998BDE23AA}" srcOrd="0" destOrd="7" presId="urn:microsoft.com/office/officeart/2005/8/layout/process1"/>
    <dgm:cxn modelId="{457E860E-2B64-479E-B62D-D21D8E44A624}" type="presOf" srcId="{A62D7CA7-4814-40D9-A7D9-62B728E934C9}" destId="{96808F16-19FF-47C6-9305-AB998BDE23AA}" srcOrd="0" destOrd="3" presId="urn:microsoft.com/office/officeart/2005/8/layout/process1"/>
    <dgm:cxn modelId="{F801ED1D-2A30-4199-932C-F69054EB02A1}" type="presOf" srcId="{971CC3EB-A7C1-4A47-AEFB-B789E1B23EF6}" destId="{96808F16-19FF-47C6-9305-AB998BDE23AA}" srcOrd="0" destOrd="4" presId="urn:microsoft.com/office/officeart/2005/8/layout/process1"/>
    <dgm:cxn modelId="{FC2DF027-29F3-47FD-BD6D-1A1DC714E211}" srcId="{190E4C01-0423-4B04-9A9D-0A9878E10223}" destId="{CBAB676F-2D18-4CB1-9358-DF080CEB912D}" srcOrd="0" destOrd="0" parTransId="{AAE8BD54-E75D-4B9D-A6D7-DB18EDD784D5}" sibTransId="{33D46377-1BE4-407B-B78C-4BC3D95B70F0}"/>
    <dgm:cxn modelId="{E107642C-F126-4062-ABB1-1B78599AEE86}" srcId="{A62D7CA7-4814-40D9-A7D9-62B728E934C9}" destId="{971CC3EB-A7C1-4A47-AEFB-B789E1B23EF6}" srcOrd="0" destOrd="0" parTransId="{749E7B12-51E4-40A0-82BB-E78DAA0C8655}" sibTransId="{F7885C1E-F7B9-4DC6-AF21-215B205EE6B1}"/>
    <dgm:cxn modelId="{88D5B236-B0E5-4C1B-81E0-662B5C323748}" srcId="{3067343F-9E46-4E61-BC3D-FC9C5FFC4F5A}" destId="{6EEBB1D3-1098-4FF2-BF3E-36E4DDD16050}" srcOrd="2" destOrd="0" parTransId="{353C040C-795D-4149-9930-BD3F07CFFE6F}" sibTransId="{B7ABE40F-ADF0-40E5-8029-5215509C9525}"/>
    <dgm:cxn modelId="{9F7C273E-5B88-4F6C-884E-3EA066CDC760}" type="presOf" srcId="{6EEBB1D3-1098-4FF2-BF3E-36E4DDD16050}" destId="{96808F16-19FF-47C6-9305-AB998BDE23AA}" srcOrd="0" destOrd="8" presId="urn:microsoft.com/office/officeart/2005/8/layout/process1"/>
    <dgm:cxn modelId="{FDC8AA49-C513-4C41-ADD5-948C9D08FBC5}" type="presOf" srcId="{38D093E6-839B-4EC8-8910-E275C84EEB48}" destId="{96808F16-19FF-47C6-9305-AB998BDE23AA}" srcOrd="0" destOrd="2" presId="urn:microsoft.com/office/officeart/2005/8/layout/process1"/>
    <dgm:cxn modelId="{033CB262-044F-4BDE-8A92-D6F6F13775DF}" type="presOf" srcId="{C26AA49B-F0D9-4879-9A97-FA14E23CA242}" destId="{96808F16-19FF-47C6-9305-AB998BDE23AA}" srcOrd="0" destOrd="6" presId="urn:microsoft.com/office/officeart/2005/8/layout/process1"/>
    <dgm:cxn modelId="{0366157D-D437-4D8E-B714-DEFF02537F99}" srcId="{CBAB676F-2D18-4CB1-9358-DF080CEB912D}" destId="{38D093E6-839B-4EC8-8910-E275C84EEB48}" srcOrd="0" destOrd="0" parTransId="{E5082E0C-ED38-432D-9286-DF1D977E10F4}" sibTransId="{18302688-5837-4E25-BD9F-BA176CA8AFA2}"/>
    <dgm:cxn modelId="{298A7282-1A64-49F5-9810-39E8FD329641}" srcId="{190E4C01-0423-4B04-9A9D-0A9878E10223}" destId="{A62D7CA7-4814-40D9-A7D9-62B728E934C9}" srcOrd="1" destOrd="0" parTransId="{BACCCFD2-F93F-4ABE-8139-2406108E370E}" sibTransId="{9C9F4145-BF27-44C0-8AD1-C16932969F26}"/>
    <dgm:cxn modelId="{6EAFB8A4-50A6-4FDD-9419-02924A9D080E}" srcId="{3067343F-9E46-4E61-BC3D-FC9C5FFC4F5A}" destId="{C26AA49B-F0D9-4879-9A97-FA14E23CA242}" srcOrd="0" destOrd="0" parTransId="{FF341544-D3A6-4335-85E6-9BCB272D4565}" sibTransId="{521D05BB-4328-4E99-9FE6-72871CA0C4C3}"/>
    <dgm:cxn modelId="{53DEFDBB-28C1-45F3-B4B3-FCD28DC2C84D}" type="presOf" srcId="{497C2659-A24A-4D2B-B01B-F011099A86E2}" destId="{EE516D52-C121-485F-A2BA-E12CBC0AF0D5}" srcOrd="0" destOrd="0" presId="urn:microsoft.com/office/officeart/2005/8/layout/process1"/>
    <dgm:cxn modelId="{5C3F90CC-0CBC-4668-A69E-32357533851B}" srcId="{3067343F-9E46-4E61-BC3D-FC9C5FFC4F5A}" destId="{AA3E0BB8-2321-4EB2-B7F4-28F3D93FCC3D}" srcOrd="1" destOrd="0" parTransId="{F833BEB0-1680-4A80-B8C8-AF05456F2813}" sibTransId="{2843ED3D-6E26-4A0E-8E9A-CA2710776E36}"/>
    <dgm:cxn modelId="{4233CBD5-6215-4C74-B07F-39413D4E5433}" srcId="{497C2659-A24A-4D2B-B01B-F011099A86E2}" destId="{190E4C01-0423-4B04-9A9D-0A9878E10223}" srcOrd="0" destOrd="0" parTransId="{55CD0644-38C8-48C8-A5E2-41C4954FA483}" sibTransId="{688AFC2A-350C-484A-AF98-9FDF0A22D5F7}"/>
    <dgm:cxn modelId="{EF65F9DD-18AC-48A9-87BA-70085B145F30}" type="presOf" srcId="{CBAB676F-2D18-4CB1-9358-DF080CEB912D}" destId="{96808F16-19FF-47C6-9305-AB998BDE23AA}" srcOrd="0" destOrd="1" presId="urn:microsoft.com/office/officeart/2005/8/layout/process1"/>
    <dgm:cxn modelId="{8C7C71E4-73DD-4D76-A02B-F15D1A663304}" type="presOf" srcId="{190E4C01-0423-4B04-9A9D-0A9878E10223}" destId="{96808F16-19FF-47C6-9305-AB998BDE23AA}" srcOrd="0" destOrd="0" presId="urn:microsoft.com/office/officeart/2005/8/layout/process1"/>
    <dgm:cxn modelId="{7EE57E35-B175-4D7D-AA6E-DD0A3E69F6EA}" type="presParOf" srcId="{EE516D52-C121-485F-A2BA-E12CBC0AF0D5}" destId="{96808F16-19FF-47C6-9305-AB998BDE23A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BD5A57-F6E1-4508-B54B-1BD1115352F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8DCECB-5902-47D0-A618-06E68B54A6D1}">
      <dgm:prSet custT="1"/>
      <dgm:spPr/>
      <dgm:t>
        <a:bodyPr/>
        <a:lstStyle/>
        <a:p>
          <a:pPr rtl="0"/>
          <a:r>
            <a:rPr lang="en-GB" sz="2800" dirty="0"/>
            <a:t>Study Area: </a:t>
          </a:r>
          <a:endParaRPr lang="en-US" sz="2800" dirty="0"/>
        </a:p>
      </dgm:t>
    </dgm:pt>
    <dgm:pt modelId="{579E7521-3C0F-4D14-A376-82B8CE19F824}" type="parTrans" cxnId="{DAFB3CCE-BEC1-47B7-B371-FE297BD34478}">
      <dgm:prSet/>
      <dgm:spPr/>
      <dgm:t>
        <a:bodyPr/>
        <a:lstStyle/>
        <a:p>
          <a:endParaRPr lang="en-US" sz="1200"/>
        </a:p>
      </dgm:t>
    </dgm:pt>
    <dgm:pt modelId="{ED816E72-B30A-4770-BC98-8053E07E975D}" type="sibTrans" cxnId="{DAFB3CCE-BEC1-47B7-B371-FE297BD34478}">
      <dgm:prSet custT="1"/>
      <dgm:spPr/>
      <dgm:t>
        <a:bodyPr/>
        <a:lstStyle/>
        <a:p>
          <a:endParaRPr lang="en-US" sz="1200"/>
        </a:p>
      </dgm:t>
    </dgm:pt>
    <dgm:pt modelId="{582B61F1-5E18-4EA7-80E7-991F19A5789B}">
      <dgm:prSet custT="1"/>
      <dgm:spPr/>
      <dgm:t>
        <a:bodyPr/>
        <a:lstStyle/>
        <a:p>
          <a:pPr rtl="0"/>
          <a:r>
            <a:rPr lang="en-GB" sz="2000" dirty="0"/>
            <a:t>Three major sugarcane production regions:</a:t>
          </a:r>
          <a:endParaRPr lang="en-US" sz="2000" dirty="0"/>
        </a:p>
      </dgm:t>
    </dgm:pt>
    <dgm:pt modelId="{99D589C6-8307-4A37-9802-B9FF76B3D63A}" type="parTrans" cxnId="{A092C25C-2081-4404-A4A7-9DD30A88179C}">
      <dgm:prSet/>
      <dgm:spPr/>
      <dgm:t>
        <a:bodyPr/>
        <a:lstStyle/>
        <a:p>
          <a:endParaRPr lang="en-US" sz="1200"/>
        </a:p>
      </dgm:t>
    </dgm:pt>
    <dgm:pt modelId="{ACC70925-0876-4361-BD4A-16760CC424F2}" type="sibTrans" cxnId="{A092C25C-2081-4404-A4A7-9DD30A88179C}">
      <dgm:prSet/>
      <dgm:spPr/>
      <dgm:t>
        <a:bodyPr/>
        <a:lstStyle/>
        <a:p>
          <a:endParaRPr lang="en-US" sz="1200"/>
        </a:p>
      </dgm:t>
    </dgm:pt>
    <dgm:pt modelId="{93300059-4199-4D2C-95C6-50B60089181C}">
      <dgm:prSet custT="1"/>
      <dgm:spPr/>
      <dgm:t>
        <a:bodyPr/>
        <a:lstStyle/>
        <a:p>
          <a:pPr algn="ctr" rtl="0"/>
          <a:r>
            <a:rPr lang="en-GB" sz="2800" dirty="0"/>
            <a:t>Secondary data </a:t>
          </a:r>
          <a:r>
            <a:rPr lang="en-GB" sz="2800" i="1" dirty="0"/>
            <a:t>  </a:t>
          </a:r>
          <a:endParaRPr lang="en-US" sz="2800" dirty="0"/>
        </a:p>
      </dgm:t>
    </dgm:pt>
    <dgm:pt modelId="{01624A6F-B825-4128-A442-0FE5AF4418F9}" type="parTrans" cxnId="{8BE4BF10-1F28-4255-BF6E-32AEB316F536}">
      <dgm:prSet/>
      <dgm:spPr/>
      <dgm:t>
        <a:bodyPr/>
        <a:lstStyle/>
        <a:p>
          <a:endParaRPr lang="en-US" sz="1200"/>
        </a:p>
      </dgm:t>
    </dgm:pt>
    <dgm:pt modelId="{8F9A5062-99D4-4C88-8F61-FFE606620F44}" type="sibTrans" cxnId="{8BE4BF10-1F28-4255-BF6E-32AEB316F536}">
      <dgm:prSet custT="1"/>
      <dgm:spPr/>
      <dgm:t>
        <a:bodyPr/>
        <a:lstStyle/>
        <a:p>
          <a:endParaRPr lang="en-US" sz="1200"/>
        </a:p>
      </dgm:t>
    </dgm:pt>
    <dgm:pt modelId="{116BC417-7153-4268-BAFA-80F948EC8F16}">
      <dgm:prSet custT="1"/>
      <dgm:spPr/>
      <dgm:t>
        <a:bodyPr/>
        <a:lstStyle/>
        <a:p>
          <a:pPr algn="l" rtl="0"/>
          <a:r>
            <a:rPr lang="en-US" sz="2000" dirty="0"/>
            <a:t>In-depth descriptive analysis based on the 2014 Uganda Population and Housing Census (UPHC).  </a:t>
          </a:r>
        </a:p>
      </dgm:t>
    </dgm:pt>
    <dgm:pt modelId="{957EDF0C-438F-4BC1-B33D-34C317F818F1}" type="parTrans" cxnId="{8CE81D4C-4D80-4A0C-9D56-3F63F08F00CA}">
      <dgm:prSet/>
      <dgm:spPr/>
      <dgm:t>
        <a:bodyPr/>
        <a:lstStyle/>
        <a:p>
          <a:endParaRPr lang="en-US" sz="1200"/>
        </a:p>
      </dgm:t>
    </dgm:pt>
    <dgm:pt modelId="{FB31E6CF-6F89-472F-A377-723DBAFEA6BC}" type="sibTrans" cxnId="{8CE81D4C-4D80-4A0C-9D56-3F63F08F00CA}">
      <dgm:prSet/>
      <dgm:spPr/>
      <dgm:t>
        <a:bodyPr/>
        <a:lstStyle/>
        <a:p>
          <a:endParaRPr lang="en-US" sz="1200"/>
        </a:p>
      </dgm:t>
    </dgm:pt>
    <dgm:pt modelId="{845096A0-BA2F-48F3-AB31-F545891B2882}">
      <dgm:prSet custT="1"/>
      <dgm:spPr/>
      <dgm:t>
        <a:bodyPr/>
        <a:lstStyle/>
        <a:p>
          <a:pPr algn="l" rtl="0"/>
          <a:r>
            <a:rPr lang="en-GB" sz="2000" dirty="0"/>
            <a:t>National agricultural survey of 2018/19 </a:t>
          </a:r>
          <a:r>
            <a:rPr lang="en-GB" sz="2000" i="1" dirty="0">
              <a:solidFill>
                <a:schemeClr val="accent1">
                  <a:lumMod val="75000"/>
                </a:schemeClr>
              </a:solidFill>
            </a:rPr>
            <a:t>(Note: Doesn’t include a food consumption module)</a:t>
          </a:r>
          <a:endParaRPr lang="en-US" sz="2000" i="1" dirty="0">
            <a:solidFill>
              <a:schemeClr val="accent1">
                <a:lumMod val="75000"/>
              </a:schemeClr>
            </a:solidFill>
          </a:endParaRPr>
        </a:p>
      </dgm:t>
    </dgm:pt>
    <dgm:pt modelId="{7D2CC4E9-142C-42F7-B18F-DE8D1DB7B115}" type="parTrans" cxnId="{856FF1E1-2647-4824-B7D2-DDA5BEC8D8BC}">
      <dgm:prSet/>
      <dgm:spPr/>
      <dgm:t>
        <a:bodyPr/>
        <a:lstStyle/>
        <a:p>
          <a:endParaRPr lang="en-US" sz="1200"/>
        </a:p>
      </dgm:t>
    </dgm:pt>
    <dgm:pt modelId="{7DD7040A-7490-4063-BDAC-97BA80071838}" type="sibTrans" cxnId="{856FF1E1-2647-4824-B7D2-DDA5BEC8D8BC}">
      <dgm:prSet/>
      <dgm:spPr/>
      <dgm:t>
        <a:bodyPr/>
        <a:lstStyle/>
        <a:p>
          <a:endParaRPr lang="en-US" sz="1200"/>
        </a:p>
      </dgm:t>
    </dgm:pt>
    <dgm:pt modelId="{869D53F0-1F1C-462E-B68B-10DFAA26E558}">
      <dgm:prSet custT="1"/>
      <dgm:spPr/>
      <dgm:t>
        <a:bodyPr/>
        <a:lstStyle/>
        <a:p>
          <a:pPr algn="ctr" rtl="0"/>
          <a:r>
            <a:rPr lang="en-GB" sz="2800" dirty="0"/>
            <a:t>Primary data </a:t>
          </a:r>
          <a:endParaRPr lang="en-US" sz="2800" dirty="0"/>
        </a:p>
      </dgm:t>
    </dgm:pt>
    <dgm:pt modelId="{A25B6F3F-A51F-4D56-BC71-F1A9C6F7E114}" type="parTrans" cxnId="{D22F39E6-CD5D-4183-B4BD-61187A789465}">
      <dgm:prSet/>
      <dgm:spPr/>
      <dgm:t>
        <a:bodyPr/>
        <a:lstStyle/>
        <a:p>
          <a:endParaRPr lang="en-US" sz="1200"/>
        </a:p>
      </dgm:t>
    </dgm:pt>
    <dgm:pt modelId="{9526E3D4-2129-4938-B820-20F748EB800D}" type="sibTrans" cxnId="{D22F39E6-CD5D-4183-B4BD-61187A789465}">
      <dgm:prSet custT="1"/>
      <dgm:spPr/>
      <dgm:t>
        <a:bodyPr/>
        <a:lstStyle/>
        <a:p>
          <a:endParaRPr lang="en-US" sz="1200"/>
        </a:p>
      </dgm:t>
    </dgm:pt>
    <dgm:pt modelId="{07B4B4E4-6E8F-4B65-841A-32AA974E5E47}">
      <dgm:prSet custT="1"/>
      <dgm:spPr/>
      <dgm:t>
        <a:bodyPr/>
        <a:lstStyle/>
        <a:p>
          <a:pPr algn="l" rtl="0"/>
          <a:r>
            <a:rPr lang="en-GB" sz="2000" dirty="0"/>
            <a:t>Survey to collect HH data both growers and non-growers of sugar cane</a:t>
          </a:r>
          <a:endParaRPr lang="en-US" sz="2000" dirty="0"/>
        </a:p>
      </dgm:t>
    </dgm:pt>
    <dgm:pt modelId="{E9F3D101-2048-4437-B81D-DFAD3436AA9B}" type="parTrans" cxnId="{4712CB3B-D509-4F61-8D0F-05F7F64F7D34}">
      <dgm:prSet/>
      <dgm:spPr/>
      <dgm:t>
        <a:bodyPr/>
        <a:lstStyle/>
        <a:p>
          <a:endParaRPr lang="en-US" sz="1200"/>
        </a:p>
      </dgm:t>
    </dgm:pt>
    <dgm:pt modelId="{5C7035E0-F592-4887-BF90-2290B06025DA}" type="sibTrans" cxnId="{4712CB3B-D509-4F61-8D0F-05F7F64F7D34}">
      <dgm:prSet/>
      <dgm:spPr/>
      <dgm:t>
        <a:bodyPr/>
        <a:lstStyle/>
        <a:p>
          <a:endParaRPr lang="en-US" sz="1200"/>
        </a:p>
      </dgm:t>
    </dgm:pt>
    <dgm:pt modelId="{FD08226F-C60A-40AF-B678-E99D128FDBC8}">
      <dgm:prSet custT="1"/>
      <dgm:spPr/>
      <dgm:t>
        <a:bodyPr/>
        <a:lstStyle/>
        <a:p>
          <a:pPr algn="l" rtl="0"/>
          <a:r>
            <a:rPr lang="en-GB" sz="2000" dirty="0"/>
            <a:t>The panel survey datasets by </a:t>
          </a:r>
          <a:r>
            <a:rPr lang="en-GB" sz="2000" dirty="0" err="1"/>
            <a:t>UBoS</a:t>
          </a:r>
          <a:r>
            <a:rPr lang="en-GB" sz="2000" dirty="0"/>
            <a:t>, </a:t>
          </a:r>
          <a:r>
            <a:rPr lang="en-GB" sz="2000" i="1" dirty="0">
              <a:solidFill>
                <a:schemeClr val="accent1">
                  <a:lumMod val="75000"/>
                </a:schemeClr>
              </a:solidFill>
            </a:rPr>
            <a:t>(Note: there are less than 100 observations)</a:t>
          </a:r>
          <a:endParaRPr lang="en-US" sz="2000" i="1" dirty="0">
            <a:solidFill>
              <a:schemeClr val="accent1">
                <a:lumMod val="75000"/>
              </a:schemeClr>
            </a:solidFill>
          </a:endParaRPr>
        </a:p>
      </dgm:t>
    </dgm:pt>
    <dgm:pt modelId="{165BA6BE-8BF1-48FB-98CF-4BA00FBDE973}" type="parTrans" cxnId="{467A11CF-E362-448C-9691-D88C26127C83}">
      <dgm:prSet/>
      <dgm:spPr/>
      <dgm:t>
        <a:bodyPr/>
        <a:lstStyle/>
        <a:p>
          <a:endParaRPr lang="en-US"/>
        </a:p>
      </dgm:t>
    </dgm:pt>
    <dgm:pt modelId="{930511C5-9F05-4ED2-9AFF-ADCC908425BE}" type="sibTrans" cxnId="{467A11CF-E362-448C-9691-D88C26127C83}">
      <dgm:prSet/>
      <dgm:spPr/>
      <dgm:t>
        <a:bodyPr/>
        <a:lstStyle/>
        <a:p>
          <a:endParaRPr lang="en-US"/>
        </a:p>
      </dgm:t>
    </dgm:pt>
    <dgm:pt modelId="{AB7CB4FE-B5A8-4538-9E18-9E0F23DE2109}">
      <dgm:prSet custT="1"/>
      <dgm:spPr/>
      <dgm:t>
        <a:bodyPr/>
        <a:lstStyle/>
        <a:p>
          <a:pPr algn="l" rtl="0"/>
          <a:endParaRPr lang="en-US" sz="2000" dirty="0"/>
        </a:p>
      </dgm:t>
    </dgm:pt>
    <dgm:pt modelId="{C7BC5E0D-E9ED-4934-A950-0D65276BF60E}" type="parTrans" cxnId="{E1DEEB5A-CAFD-4BED-A312-418D741FA89F}">
      <dgm:prSet/>
      <dgm:spPr/>
      <dgm:t>
        <a:bodyPr/>
        <a:lstStyle/>
        <a:p>
          <a:endParaRPr lang="en-US"/>
        </a:p>
      </dgm:t>
    </dgm:pt>
    <dgm:pt modelId="{7FA09AC0-A90F-4A65-9119-963154A1E3F8}" type="sibTrans" cxnId="{E1DEEB5A-CAFD-4BED-A312-418D741FA89F}">
      <dgm:prSet/>
      <dgm:spPr/>
      <dgm:t>
        <a:bodyPr/>
        <a:lstStyle/>
        <a:p>
          <a:endParaRPr lang="en-US"/>
        </a:p>
      </dgm:t>
    </dgm:pt>
    <dgm:pt modelId="{2AE908CE-2A72-42E0-830F-C0A85D794FD4}">
      <dgm:prSet custT="1"/>
      <dgm:spPr/>
      <dgm:t>
        <a:bodyPr/>
        <a:lstStyle/>
        <a:p>
          <a:pPr algn="l" rtl="0"/>
          <a:r>
            <a:rPr lang="en-US" sz="2400" b="1" u="sng" dirty="0"/>
            <a:t>Key variables include</a:t>
          </a:r>
          <a:r>
            <a:rPr lang="en-US" sz="2000" b="1" u="sng" dirty="0"/>
            <a:t>: </a:t>
          </a:r>
          <a:r>
            <a:rPr lang="en-US" sz="2000" dirty="0"/>
            <a:t>Sugar cane (Kgs), area in ha, production arrangement, profitability, gender land rights, roles, household decision making, and ownership of resources</a:t>
          </a:r>
        </a:p>
      </dgm:t>
    </dgm:pt>
    <dgm:pt modelId="{35FD4920-7896-4B0F-9602-6978CBA1ECD0}" type="parTrans" cxnId="{B6720FD2-C5A6-4988-8184-BEE995604331}">
      <dgm:prSet/>
      <dgm:spPr/>
      <dgm:t>
        <a:bodyPr/>
        <a:lstStyle/>
        <a:p>
          <a:endParaRPr lang="en-US"/>
        </a:p>
      </dgm:t>
    </dgm:pt>
    <dgm:pt modelId="{41779D07-4F85-4DE8-96F3-065BE97AB73A}" type="sibTrans" cxnId="{B6720FD2-C5A6-4988-8184-BEE995604331}">
      <dgm:prSet/>
      <dgm:spPr/>
      <dgm:t>
        <a:bodyPr/>
        <a:lstStyle/>
        <a:p>
          <a:endParaRPr lang="en-US"/>
        </a:p>
      </dgm:t>
    </dgm:pt>
    <dgm:pt modelId="{61588340-B276-4C3F-B3BE-22DFB6379A48}">
      <dgm:prSet custT="1"/>
      <dgm:spPr/>
      <dgm:t>
        <a:bodyPr/>
        <a:lstStyle/>
        <a:p>
          <a:pPr algn="l" rtl="0"/>
          <a:endParaRPr lang="en-US" sz="2000" dirty="0"/>
        </a:p>
      </dgm:t>
    </dgm:pt>
    <dgm:pt modelId="{E9A23AF0-3C65-49C3-9D39-58F66B6E3D3E}" type="parTrans" cxnId="{D0CDA28B-2576-42FC-B60B-61A196B56522}">
      <dgm:prSet/>
      <dgm:spPr/>
      <dgm:t>
        <a:bodyPr/>
        <a:lstStyle/>
        <a:p>
          <a:endParaRPr lang="en-GB"/>
        </a:p>
      </dgm:t>
    </dgm:pt>
    <dgm:pt modelId="{C93E2BC6-A3D9-4832-9351-8D1076AF87CC}" type="sibTrans" cxnId="{D0CDA28B-2576-42FC-B60B-61A196B56522}">
      <dgm:prSet/>
      <dgm:spPr/>
      <dgm:t>
        <a:bodyPr/>
        <a:lstStyle/>
        <a:p>
          <a:endParaRPr lang="en-GB"/>
        </a:p>
      </dgm:t>
    </dgm:pt>
    <dgm:pt modelId="{251E9C76-35EB-4CFE-87B1-3F16F1C316B5}">
      <dgm:prSet custT="1"/>
      <dgm:spPr/>
      <dgm:t>
        <a:bodyPr/>
        <a:lstStyle/>
        <a:p>
          <a:pPr algn="l" rtl="0"/>
          <a:endParaRPr lang="en-US" sz="2000" i="1" dirty="0">
            <a:solidFill>
              <a:schemeClr val="accent1">
                <a:lumMod val="75000"/>
              </a:schemeClr>
            </a:solidFill>
          </a:endParaRPr>
        </a:p>
      </dgm:t>
    </dgm:pt>
    <dgm:pt modelId="{909F6986-3279-415C-8C26-AE41AC9C4830}" type="parTrans" cxnId="{CBB1E682-9883-4CCA-BFE6-DDCE7DABF4B4}">
      <dgm:prSet/>
      <dgm:spPr/>
      <dgm:t>
        <a:bodyPr/>
        <a:lstStyle/>
        <a:p>
          <a:endParaRPr lang="en-GB"/>
        </a:p>
      </dgm:t>
    </dgm:pt>
    <dgm:pt modelId="{5AD21395-EB74-4958-9395-AF33FEB02B43}" type="sibTrans" cxnId="{CBB1E682-9883-4CCA-BFE6-DDCE7DABF4B4}">
      <dgm:prSet/>
      <dgm:spPr/>
      <dgm:t>
        <a:bodyPr/>
        <a:lstStyle/>
        <a:p>
          <a:endParaRPr lang="en-GB"/>
        </a:p>
      </dgm:t>
    </dgm:pt>
    <dgm:pt modelId="{9131F28F-BAFA-4328-8B53-F9C59319E842}">
      <dgm:prSet custT="1"/>
      <dgm:spPr/>
      <dgm:t>
        <a:bodyPr/>
        <a:lstStyle/>
        <a:p>
          <a:pPr algn="l" rtl="0"/>
          <a:r>
            <a:rPr lang="en-US" sz="2000" dirty="0"/>
            <a:t>FGDs and KIIs at community level and among other VC players</a:t>
          </a:r>
        </a:p>
      </dgm:t>
    </dgm:pt>
    <dgm:pt modelId="{C2C3DFE8-68AB-4DDE-B04F-A340195B4401}" type="parTrans" cxnId="{2010E229-2750-4324-A759-F7D92F3991AC}">
      <dgm:prSet/>
      <dgm:spPr/>
      <dgm:t>
        <a:bodyPr/>
        <a:lstStyle/>
        <a:p>
          <a:endParaRPr lang="en-GB"/>
        </a:p>
      </dgm:t>
    </dgm:pt>
    <dgm:pt modelId="{2D32FDF3-23A3-4047-91AD-0C3CABC601FE}" type="sibTrans" cxnId="{2010E229-2750-4324-A759-F7D92F3991AC}">
      <dgm:prSet/>
      <dgm:spPr/>
      <dgm:t>
        <a:bodyPr/>
        <a:lstStyle/>
        <a:p>
          <a:endParaRPr lang="en-GB"/>
        </a:p>
      </dgm:t>
    </dgm:pt>
    <dgm:pt modelId="{B5F10667-F93E-491B-BBF7-A3297AEAD3C5}">
      <dgm:prSet custT="1"/>
      <dgm:spPr/>
      <dgm:t>
        <a:bodyPr/>
        <a:lstStyle/>
        <a:p>
          <a:pPr algn="l" rtl="0"/>
          <a:endParaRPr lang="en-US" sz="2000" dirty="0"/>
        </a:p>
      </dgm:t>
    </dgm:pt>
    <dgm:pt modelId="{07DD92DA-71CF-4F2C-8A50-617965F45B3E}" type="parTrans" cxnId="{930FDE9C-4BB8-4B44-AC20-0B27DA125982}">
      <dgm:prSet/>
      <dgm:spPr/>
      <dgm:t>
        <a:bodyPr/>
        <a:lstStyle/>
        <a:p>
          <a:endParaRPr lang="en-GB"/>
        </a:p>
      </dgm:t>
    </dgm:pt>
    <dgm:pt modelId="{93DA8466-110F-402B-B16F-69E122A6B5A0}" type="sibTrans" cxnId="{930FDE9C-4BB8-4B44-AC20-0B27DA125982}">
      <dgm:prSet/>
      <dgm:spPr/>
      <dgm:t>
        <a:bodyPr/>
        <a:lstStyle/>
        <a:p>
          <a:endParaRPr lang="en-GB"/>
        </a:p>
      </dgm:t>
    </dgm:pt>
    <dgm:pt modelId="{334D5A4A-C34F-462E-9376-197291CDDFB8}">
      <dgm:prSet custT="1"/>
      <dgm:spPr/>
      <dgm:t>
        <a:bodyPr/>
        <a:lstStyle/>
        <a:p>
          <a:pPr algn="l" rtl="0"/>
          <a:endParaRPr lang="en-US" sz="2000" dirty="0"/>
        </a:p>
      </dgm:t>
    </dgm:pt>
    <dgm:pt modelId="{77318489-18D3-4704-8175-E0B96C1EF2EB}" type="parTrans" cxnId="{414DCCB7-D4FF-4B1F-BA2C-5F15DBC9F0A9}">
      <dgm:prSet/>
      <dgm:spPr/>
      <dgm:t>
        <a:bodyPr/>
        <a:lstStyle/>
        <a:p>
          <a:endParaRPr lang="en-GB"/>
        </a:p>
      </dgm:t>
    </dgm:pt>
    <dgm:pt modelId="{CBDEA6DF-4023-4F70-85AF-E002B9414713}" type="sibTrans" cxnId="{414DCCB7-D4FF-4B1F-BA2C-5F15DBC9F0A9}">
      <dgm:prSet/>
      <dgm:spPr/>
      <dgm:t>
        <a:bodyPr/>
        <a:lstStyle/>
        <a:p>
          <a:endParaRPr lang="en-GB"/>
        </a:p>
      </dgm:t>
    </dgm:pt>
    <dgm:pt modelId="{D259C3D4-E661-48DB-85CE-837E153C18F5}">
      <dgm:prSet custT="1"/>
      <dgm:spPr/>
      <dgm:t>
        <a:bodyPr/>
        <a:lstStyle/>
        <a:p>
          <a:pPr algn="l" rtl="0"/>
          <a:r>
            <a:rPr lang="en-US" sz="2000" i="1" dirty="0">
              <a:solidFill>
                <a:schemeClr val="accent1">
                  <a:lumMod val="75000"/>
                </a:schemeClr>
              </a:solidFill>
            </a:rPr>
            <a:t>ITC trade secondary data </a:t>
          </a:r>
        </a:p>
      </dgm:t>
    </dgm:pt>
    <dgm:pt modelId="{6D3C1F1D-8E82-4CEF-BE19-BC6E76772B9B}" type="parTrans" cxnId="{0ECA9311-A64C-4814-9615-B4FA1FE2D839}">
      <dgm:prSet/>
      <dgm:spPr/>
      <dgm:t>
        <a:bodyPr/>
        <a:lstStyle/>
        <a:p>
          <a:endParaRPr lang="en-US"/>
        </a:p>
      </dgm:t>
    </dgm:pt>
    <dgm:pt modelId="{59BA6A7B-AF28-4BF8-BD25-22A1E93CCEAA}" type="sibTrans" cxnId="{0ECA9311-A64C-4814-9615-B4FA1FE2D839}">
      <dgm:prSet/>
      <dgm:spPr/>
      <dgm:t>
        <a:bodyPr/>
        <a:lstStyle/>
        <a:p>
          <a:endParaRPr lang="en-US"/>
        </a:p>
      </dgm:t>
    </dgm:pt>
    <dgm:pt modelId="{AB67375E-A04C-4782-B705-52CE607AC134}">
      <dgm:prSet custT="1"/>
      <dgm:spPr/>
      <dgm:t>
        <a:bodyPr/>
        <a:lstStyle/>
        <a:p>
          <a:pPr rtl="0"/>
          <a:r>
            <a:rPr lang="en-GB" sz="2000" dirty="0"/>
            <a:t>Eastern</a:t>
          </a:r>
          <a:endParaRPr lang="en-US" sz="2000" dirty="0"/>
        </a:p>
      </dgm:t>
    </dgm:pt>
    <dgm:pt modelId="{65125F64-BACA-4D70-AA8E-E0293D274942}" type="parTrans" cxnId="{3B17F751-6123-42C1-A286-FCECAD5FF900}">
      <dgm:prSet/>
      <dgm:spPr/>
      <dgm:t>
        <a:bodyPr/>
        <a:lstStyle/>
        <a:p>
          <a:endParaRPr lang="en-US"/>
        </a:p>
      </dgm:t>
    </dgm:pt>
    <dgm:pt modelId="{98F1AA30-6E5E-4F1C-9FE0-F67C9FCF80BB}" type="sibTrans" cxnId="{3B17F751-6123-42C1-A286-FCECAD5FF900}">
      <dgm:prSet/>
      <dgm:spPr/>
      <dgm:t>
        <a:bodyPr/>
        <a:lstStyle/>
        <a:p>
          <a:endParaRPr lang="en-US"/>
        </a:p>
      </dgm:t>
    </dgm:pt>
    <dgm:pt modelId="{CC28081F-CF2F-46F3-98C2-98F0A3721E8B}">
      <dgm:prSet custT="1"/>
      <dgm:spPr/>
      <dgm:t>
        <a:bodyPr/>
        <a:lstStyle/>
        <a:p>
          <a:pPr rtl="0"/>
          <a:r>
            <a:rPr lang="en-GB" sz="2000" dirty="0"/>
            <a:t>Northern</a:t>
          </a:r>
          <a:endParaRPr lang="en-US" sz="2000" dirty="0"/>
        </a:p>
      </dgm:t>
    </dgm:pt>
    <dgm:pt modelId="{5A1AD48A-D0FC-4DE5-A9F9-AB571FDA4B75}" type="parTrans" cxnId="{B08DE513-F45F-45C9-8C90-E4BBD25A4A15}">
      <dgm:prSet/>
      <dgm:spPr/>
      <dgm:t>
        <a:bodyPr/>
        <a:lstStyle/>
        <a:p>
          <a:endParaRPr lang="en-US"/>
        </a:p>
      </dgm:t>
    </dgm:pt>
    <dgm:pt modelId="{8074C409-18DC-4BAF-8B84-296DC1E47CF0}" type="sibTrans" cxnId="{B08DE513-F45F-45C9-8C90-E4BBD25A4A15}">
      <dgm:prSet/>
      <dgm:spPr/>
      <dgm:t>
        <a:bodyPr/>
        <a:lstStyle/>
        <a:p>
          <a:endParaRPr lang="en-US"/>
        </a:p>
      </dgm:t>
    </dgm:pt>
    <dgm:pt modelId="{7890ABA4-9FC3-4E55-A4C4-99E34D0FF7F2}">
      <dgm:prSet custT="1"/>
      <dgm:spPr/>
      <dgm:t>
        <a:bodyPr/>
        <a:lstStyle/>
        <a:p>
          <a:pPr rtl="0"/>
          <a:r>
            <a:rPr lang="en-GB" sz="2000" dirty="0"/>
            <a:t>Western</a:t>
          </a:r>
          <a:endParaRPr lang="en-US" sz="2000" dirty="0"/>
        </a:p>
      </dgm:t>
    </dgm:pt>
    <dgm:pt modelId="{8BDA275A-FD85-4416-AF79-77AB4BD3458D}" type="parTrans" cxnId="{5847C676-7BE9-49FB-BEC0-64808EE6B6A7}">
      <dgm:prSet/>
      <dgm:spPr/>
      <dgm:t>
        <a:bodyPr/>
        <a:lstStyle/>
        <a:p>
          <a:endParaRPr lang="en-US"/>
        </a:p>
      </dgm:t>
    </dgm:pt>
    <dgm:pt modelId="{D3C20231-2A6A-40F8-A149-F6368072D657}" type="sibTrans" cxnId="{5847C676-7BE9-49FB-BEC0-64808EE6B6A7}">
      <dgm:prSet/>
      <dgm:spPr/>
      <dgm:t>
        <a:bodyPr/>
        <a:lstStyle/>
        <a:p>
          <a:endParaRPr lang="en-US"/>
        </a:p>
      </dgm:t>
    </dgm:pt>
    <dgm:pt modelId="{33ABDB6A-5586-408D-975B-B336EF755472}" type="pres">
      <dgm:prSet presAssocID="{22BD5A57-F6E1-4508-B54B-1BD1115352F4}" presName="Name0" presStyleCnt="0">
        <dgm:presLayoutVars>
          <dgm:dir/>
          <dgm:resizeHandles val="exact"/>
        </dgm:presLayoutVars>
      </dgm:prSet>
      <dgm:spPr/>
    </dgm:pt>
    <dgm:pt modelId="{97095FB9-C58F-41EA-8C90-4F4DB95E4D1E}" type="pres">
      <dgm:prSet presAssocID="{258DCECB-5902-47D0-A618-06E68B54A6D1}" presName="node" presStyleLbl="node1" presStyleIdx="0" presStyleCnt="3" custScaleX="83373">
        <dgm:presLayoutVars>
          <dgm:bulletEnabled val="1"/>
        </dgm:presLayoutVars>
      </dgm:prSet>
      <dgm:spPr/>
    </dgm:pt>
    <dgm:pt modelId="{D00FDF09-E51E-4D4E-9720-BCEBBE9EF65A}" type="pres">
      <dgm:prSet presAssocID="{ED816E72-B30A-4770-BC98-8053E07E975D}" presName="sibTrans" presStyleLbl="sibTrans2D1" presStyleIdx="0" presStyleCnt="2"/>
      <dgm:spPr/>
    </dgm:pt>
    <dgm:pt modelId="{A9732DC1-B73D-403D-9504-FED0965CB8A8}" type="pres">
      <dgm:prSet presAssocID="{ED816E72-B30A-4770-BC98-8053E07E975D}" presName="connectorText" presStyleLbl="sibTrans2D1" presStyleIdx="0" presStyleCnt="2"/>
      <dgm:spPr/>
    </dgm:pt>
    <dgm:pt modelId="{484E1FE8-5028-46DD-97D5-EF106E8E74A4}" type="pres">
      <dgm:prSet presAssocID="{93300059-4199-4D2C-95C6-50B60089181C}" presName="node" presStyleLbl="node1" presStyleIdx="1" presStyleCnt="3" custScaleX="114455" custScaleY="99438">
        <dgm:presLayoutVars>
          <dgm:bulletEnabled val="1"/>
        </dgm:presLayoutVars>
      </dgm:prSet>
      <dgm:spPr/>
    </dgm:pt>
    <dgm:pt modelId="{512A63E2-53CF-4F25-B291-A47C0903E385}" type="pres">
      <dgm:prSet presAssocID="{8F9A5062-99D4-4C88-8F61-FFE606620F44}" presName="sibTrans" presStyleLbl="sibTrans2D1" presStyleIdx="1" presStyleCnt="2"/>
      <dgm:spPr/>
    </dgm:pt>
    <dgm:pt modelId="{F9058DE5-E3AB-46E9-8C22-289B9D73D6EB}" type="pres">
      <dgm:prSet presAssocID="{8F9A5062-99D4-4C88-8F61-FFE606620F44}" presName="connectorText" presStyleLbl="sibTrans2D1" presStyleIdx="1" presStyleCnt="2"/>
      <dgm:spPr/>
    </dgm:pt>
    <dgm:pt modelId="{2C35E160-D1AE-4855-9CA7-DFEE9EAF242A}" type="pres">
      <dgm:prSet presAssocID="{869D53F0-1F1C-462E-B68B-10DFAA26E558}" presName="node" presStyleLbl="node1" presStyleIdx="2" presStyleCnt="3" custScaleX="131173" custScaleY="99919">
        <dgm:presLayoutVars>
          <dgm:bulletEnabled val="1"/>
        </dgm:presLayoutVars>
      </dgm:prSet>
      <dgm:spPr/>
    </dgm:pt>
  </dgm:ptLst>
  <dgm:cxnLst>
    <dgm:cxn modelId="{8BE4BF10-1F28-4255-BF6E-32AEB316F536}" srcId="{22BD5A57-F6E1-4508-B54B-1BD1115352F4}" destId="{93300059-4199-4D2C-95C6-50B60089181C}" srcOrd="1" destOrd="0" parTransId="{01624A6F-B825-4128-A442-0FE5AF4418F9}" sibTransId="{8F9A5062-99D4-4C88-8F61-FFE606620F44}"/>
    <dgm:cxn modelId="{0ECA9311-A64C-4814-9615-B4FA1FE2D839}" srcId="{93300059-4199-4D2C-95C6-50B60089181C}" destId="{D259C3D4-E661-48DB-85CE-837E153C18F5}" srcOrd="5" destOrd="0" parTransId="{6D3C1F1D-8E82-4CEF-BE19-BC6E76772B9B}" sibTransId="{59BA6A7B-AF28-4BF8-BD25-22A1E93CCEAA}"/>
    <dgm:cxn modelId="{B08DE513-F45F-45C9-8C90-E4BBD25A4A15}" srcId="{582B61F1-5E18-4EA7-80E7-991F19A5789B}" destId="{CC28081F-CF2F-46F3-98C2-98F0A3721E8B}" srcOrd="1" destOrd="0" parTransId="{5A1AD48A-D0FC-4DE5-A9F9-AB571FDA4B75}" sibTransId="{8074C409-18DC-4BAF-8B84-296DC1E47CF0}"/>
    <dgm:cxn modelId="{9E65D71C-967B-42C6-9C9A-078003F88C40}" type="presOf" srcId="{22BD5A57-F6E1-4508-B54B-1BD1115352F4}" destId="{33ABDB6A-5586-408D-975B-B336EF755472}" srcOrd="0" destOrd="0" presId="urn:microsoft.com/office/officeart/2005/8/layout/process1"/>
    <dgm:cxn modelId="{7DF0F127-8EAB-4A09-8A56-BA263143C682}" type="presOf" srcId="{9131F28F-BAFA-4328-8B53-F9C59319E842}" destId="{2C35E160-D1AE-4855-9CA7-DFEE9EAF242A}" srcOrd="0" destOrd="3" presId="urn:microsoft.com/office/officeart/2005/8/layout/process1"/>
    <dgm:cxn modelId="{2010E229-2750-4324-A759-F7D92F3991AC}" srcId="{869D53F0-1F1C-462E-B68B-10DFAA26E558}" destId="{9131F28F-BAFA-4328-8B53-F9C59319E842}" srcOrd="2" destOrd="0" parTransId="{C2C3DFE8-68AB-4DDE-B04F-A340195B4401}" sibTransId="{2D32FDF3-23A3-4047-91AD-0C3CABC601FE}"/>
    <dgm:cxn modelId="{1A0EF432-D290-49FB-900C-2C90013E8E21}" type="presOf" srcId="{AB7CB4FE-B5A8-4538-9E18-9E0F23DE2109}" destId="{2C35E160-D1AE-4855-9CA7-DFEE9EAF242A}" srcOrd="0" destOrd="6" presId="urn:microsoft.com/office/officeart/2005/8/layout/process1"/>
    <dgm:cxn modelId="{D1B40B38-D1A1-49C5-B047-E49D7CC5986B}" type="presOf" srcId="{61588340-B276-4C3F-B3BE-22DFB6379A48}" destId="{484E1FE8-5028-46DD-97D5-EF106E8E74A4}" srcOrd="0" destOrd="2" presId="urn:microsoft.com/office/officeart/2005/8/layout/process1"/>
    <dgm:cxn modelId="{4712CB3B-D509-4F61-8D0F-05F7F64F7D34}" srcId="{869D53F0-1F1C-462E-B68B-10DFAA26E558}" destId="{07B4B4E4-6E8F-4B65-841A-32AA974E5E47}" srcOrd="0" destOrd="0" parTransId="{E9F3D101-2048-4437-B81D-DFAD3436AA9B}" sibTransId="{5C7035E0-F592-4887-BF90-2290B06025DA}"/>
    <dgm:cxn modelId="{27A83A3C-3A0D-41D1-A92F-E78664E6ACFB}" type="presOf" srcId="{116BC417-7153-4268-BAFA-80F948EC8F16}" destId="{484E1FE8-5028-46DD-97D5-EF106E8E74A4}" srcOrd="0" destOrd="1" presId="urn:microsoft.com/office/officeart/2005/8/layout/process1"/>
    <dgm:cxn modelId="{9608CB3E-DA13-4E2D-9971-84065FDEDBE4}" type="presOf" srcId="{7890ABA4-9FC3-4E55-A4C4-99E34D0FF7F2}" destId="{97095FB9-C58F-41EA-8C90-4F4DB95E4D1E}" srcOrd="0" destOrd="4" presId="urn:microsoft.com/office/officeart/2005/8/layout/process1"/>
    <dgm:cxn modelId="{06F12543-7FDB-4180-9EC0-E611EDE88C20}" type="presOf" srcId="{ED816E72-B30A-4770-BC98-8053E07E975D}" destId="{D00FDF09-E51E-4D4E-9720-BCEBBE9EF65A}" srcOrd="0" destOrd="0" presId="urn:microsoft.com/office/officeart/2005/8/layout/process1"/>
    <dgm:cxn modelId="{8CE81D4C-4D80-4A0C-9D56-3F63F08F00CA}" srcId="{93300059-4199-4D2C-95C6-50B60089181C}" destId="{116BC417-7153-4268-BAFA-80F948EC8F16}" srcOrd="0" destOrd="0" parTransId="{957EDF0C-438F-4BC1-B33D-34C317F818F1}" sibTransId="{FB31E6CF-6F89-472F-A377-723DBAFEA6BC}"/>
    <dgm:cxn modelId="{D8698D51-6A16-4DE2-8B23-FAB7E025A292}" type="presOf" srcId="{D259C3D4-E661-48DB-85CE-837E153C18F5}" destId="{484E1FE8-5028-46DD-97D5-EF106E8E74A4}" srcOrd="0" destOrd="6" presId="urn:microsoft.com/office/officeart/2005/8/layout/process1"/>
    <dgm:cxn modelId="{3B17F751-6123-42C1-A286-FCECAD5FF900}" srcId="{582B61F1-5E18-4EA7-80E7-991F19A5789B}" destId="{AB67375E-A04C-4782-B705-52CE607AC134}" srcOrd="0" destOrd="0" parTransId="{65125F64-BACA-4D70-AA8E-E0293D274942}" sibTransId="{98F1AA30-6E5E-4F1C-9FE0-F67C9FCF80BB}"/>
    <dgm:cxn modelId="{6F072A53-855F-4FC4-A857-30529050B434}" type="presOf" srcId="{B5F10667-F93E-491B-BBF7-A3297AEAD3C5}" destId="{2C35E160-D1AE-4855-9CA7-DFEE9EAF242A}" srcOrd="0" destOrd="4" presId="urn:microsoft.com/office/officeart/2005/8/layout/process1"/>
    <dgm:cxn modelId="{68E63055-8D1D-45A1-9FFC-3332DE62CD50}" type="presOf" srcId="{251E9C76-35EB-4CFE-87B1-3F16F1C316B5}" destId="{484E1FE8-5028-46DD-97D5-EF106E8E74A4}" srcOrd="0" destOrd="4" presId="urn:microsoft.com/office/officeart/2005/8/layout/process1"/>
    <dgm:cxn modelId="{E1DEEB5A-CAFD-4BED-A312-418D741FA89F}" srcId="{869D53F0-1F1C-462E-B68B-10DFAA26E558}" destId="{AB7CB4FE-B5A8-4538-9E18-9E0F23DE2109}" srcOrd="5" destOrd="0" parTransId="{C7BC5E0D-E9ED-4934-A950-0D65276BF60E}" sibTransId="{7FA09AC0-A90F-4A65-9119-963154A1E3F8}"/>
    <dgm:cxn modelId="{A092C25C-2081-4404-A4A7-9DD30A88179C}" srcId="{258DCECB-5902-47D0-A618-06E68B54A6D1}" destId="{582B61F1-5E18-4EA7-80E7-991F19A5789B}" srcOrd="0" destOrd="0" parTransId="{99D589C6-8307-4A37-9802-B9FF76B3D63A}" sibTransId="{ACC70925-0876-4361-BD4A-16760CC424F2}"/>
    <dgm:cxn modelId="{32B0A35F-C462-4859-A15F-2CEDA52BD511}" type="presOf" srcId="{93300059-4199-4D2C-95C6-50B60089181C}" destId="{484E1FE8-5028-46DD-97D5-EF106E8E74A4}" srcOrd="0" destOrd="0" presId="urn:microsoft.com/office/officeart/2005/8/layout/process1"/>
    <dgm:cxn modelId="{FBDC9960-5AFB-4AEE-B9E6-6DA55DD0DBAB}" type="presOf" srcId="{845096A0-BA2F-48F3-AB31-F545891B2882}" destId="{484E1FE8-5028-46DD-97D5-EF106E8E74A4}" srcOrd="0" destOrd="5" presId="urn:microsoft.com/office/officeart/2005/8/layout/process1"/>
    <dgm:cxn modelId="{D8443164-DF66-4CA6-8D14-EF64FA2D54EF}" type="presOf" srcId="{ED816E72-B30A-4770-BC98-8053E07E975D}" destId="{A9732DC1-B73D-403D-9504-FED0965CB8A8}" srcOrd="1" destOrd="0" presId="urn:microsoft.com/office/officeart/2005/8/layout/process1"/>
    <dgm:cxn modelId="{D2C02566-4C5C-461D-9B46-1E0F92EDB2FD}" type="presOf" srcId="{8F9A5062-99D4-4C88-8F61-FFE606620F44}" destId="{512A63E2-53CF-4F25-B291-A47C0903E385}" srcOrd="0" destOrd="0" presId="urn:microsoft.com/office/officeart/2005/8/layout/process1"/>
    <dgm:cxn modelId="{5847C676-7BE9-49FB-BEC0-64808EE6B6A7}" srcId="{582B61F1-5E18-4EA7-80E7-991F19A5789B}" destId="{7890ABA4-9FC3-4E55-A4C4-99E34D0FF7F2}" srcOrd="2" destOrd="0" parTransId="{8BDA275A-FD85-4416-AF79-77AB4BD3458D}" sibTransId="{D3C20231-2A6A-40F8-A149-F6368072D657}"/>
    <dgm:cxn modelId="{7BC4747E-93E0-4D19-B9CF-26E1B4E6CD8B}" type="presOf" srcId="{258DCECB-5902-47D0-A618-06E68B54A6D1}" destId="{97095FB9-C58F-41EA-8C90-4F4DB95E4D1E}" srcOrd="0" destOrd="0" presId="urn:microsoft.com/office/officeart/2005/8/layout/process1"/>
    <dgm:cxn modelId="{CBB1E682-9883-4CCA-BFE6-DDCE7DABF4B4}" srcId="{93300059-4199-4D2C-95C6-50B60089181C}" destId="{251E9C76-35EB-4CFE-87B1-3F16F1C316B5}" srcOrd="3" destOrd="0" parTransId="{909F6986-3279-415C-8C26-AE41AC9C4830}" sibTransId="{5AD21395-EB74-4958-9395-AF33FEB02B43}"/>
    <dgm:cxn modelId="{D0CDA28B-2576-42FC-B60B-61A196B56522}" srcId="{93300059-4199-4D2C-95C6-50B60089181C}" destId="{61588340-B276-4C3F-B3BE-22DFB6379A48}" srcOrd="1" destOrd="0" parTransId="{E9A23AF0-3C65-49C3-9D39-58F66B6E3D3E}" sibTransId="{C93E2BC6-A3D9-4832-9351-8D1076AF87CC}"/>
    <dgm:cxn modelId="{E1D2D59A-962C-4C6A-8E88-6E5B139C4E61}" type="presOf" srcId="{334D5A4A-C34F-462E-9376-197291CDDFB8}" destId="{2C35E160-D1AE-4855-9CA7-DFEE9EAF242A}" srcOrd="0" destOrd="2" presId="urn:microsoft.com/office/officeart/2005/8/layout/process1"/>
    <dgm:cxn modelId="{930FDE9C-4BB8-4B44-AC20-0B27DA125982}" srcId="{869D53F0-1F1C-462E-B68B-10DFAA26E558}" destId="{B5F10667-F93E-491B-BBF7-A3297AEAD3C5}" srcOrd="3" destOrd="0" parTransId="{07DD92DA-71CF-4F2C-8A50-617965F45B3E}" sibTransId="{93DA8466-110F-402B-B16F-69E122A6B5A0}"/>
    <dgm:cxn modelId="{414DCCB7-D4FF-4B1F-BA2C-5F15DBC9F0A9}" srcId="{869D53F0-1F1C-462E-B68B-10DFAA26E558}" destId="{334D5A4A-C34F-462E-9376-197291CDDFB8}" srcOrd="1" destOrd="0" parTransId="{77318489-18D3-4704-8175-E0B96C1EF2EB}" sibTransId="{CBDEA6DF-4023-4F70-85AF-E002B9414713}"/>
    <dgm:cxn modelId="{63E644BE-FF73-4A52-A68F-D5F1B682AB98}" type="presOf" srcId="{AB67375E-A04C-4782-B705-52CE607AC134}" destId="{97095FB9-C58F-41EA-8C90-4F4DB95E4D1E}" srcOrd="0" destOrd="2" presId="urn:microsoft.com/office/officeart/2005/8/layout/process1"/>
    <dgm:cxn modelId="{B5BB43C3-F604-4A54-B1BD-51BEF6A8CA4D}" type="presOf" srcId="{582B61F1-5E18-4EA7-80E7-991F19A5789B}" destId="{97095FB9-C58F-41EA-8C90-4F4DB95E4D1E}" srcOrd="0" destOrd="1" presId="urn:microsoft.com/office/officeart/2005/8/layout/process1"/>
    <dgm:cxn modelId="{188A0CC6-BE5B-49F5-81DA-2278E5D309CD}" type="presOf" srcId="{869D53F0-1F1C-462E-B68B-10DFAA26E558}" destId="{2C35E160-D1AE-4855-9CA7-DFEE9EAF242A}" srcOrd="0" destOrd="0" presId="urn:microsoft.com/office/officeart/2005/8/layout/process1"/>
    <dgm:cxn modelId="{B60DEDC7-C4FB-4786-BC23-A44A6925CB74}" type="presOf" srcId="{FD08226F-C60A-40AF-B678-E99D128FDBC8}" destId="{484E1FE8-5028-46DD-97D5-EF106E8E74A4}" srcOrd="0" destOrd="3" presId="urn:microsoft.com/office/officeart/2005/8/layout/process1"/>
    <dgm:cxn modelId="{DAFB3CCE-BEC1-47B7-B371-FE297BD34478}" srcId="{22BD5A57-F6E1-4508-B54B-1BD1115352F4}" destId="{258DCECB-5902-47D0-A618-06E68B54A6D1}" srcOrd="0" destOrd="0" parTransId="{579E7521-3C0F-4D14-A376-82B8CE19F824}" sibTransId="{ED816E72-B30A-4770-BC98-8053E07E975D}"/>
    <dgm:cxn modelId="{467A11CF-E362-448C-9691-D88C26127C83}" srcId="{93300059-4199-4D2C-95C6-50B60089181C}" destId="{FD08226F-C60A-40AF-B678-E99D128FDBC8}" srcOrd="2" destOrd="0" parTransId="{165BA6BE-8BF1-48FB-98CF-4BA00FBDE973}" sibTransId="{930511C5-9F05-4ED2-9AFF-ADCC908425BE}"/>
    <dgm:cxn modelId="{02FF49D1-D363-4287-962B-13E1EF162E71}" type="presOf" srcId="{CC28081F-CF2F-46F3-98C2-98F0A3721E8B}" destId="{97095FB9-C58F-41EA-8C90-4F4DB95E4D1E}" srcOrd="0" destOrd="3" presId="urn:microsoft.com/office/officeart/2005/8/layout/process1"/>
    <dgm:cxn modelId="{B6720FD2-C5A6-4988-8184-BEE995604331}" srcId="{869D53F0-1F1C-462E-B68B-10DFAA26E558}" destId="{2AE908CE-2A72-42E0-830F-C0A85D794FD4}" srcOrd="4" destOrd="0" parTransId="{35FD4920-7896-4B0F-9602-6978CBA1ECD0}" sibTransId="{41779D07-4F85-4DE8-96F3-065BE97AB73A}"/>
    <dgm:cxn modelId="{89D5B6D6-5C02-4579-8861-5444150E3245}" type="presOf" srcId="{07B4B4E4-6E8F-4B65-841A-32AA974E5E47}" destId="{2C35E160-D1AE-4855-9CA7-DFEE9EAF242A}" srcOrd="0" destOrd="1" presId="urn:microsoft.com/office/officeart/2005/8/layout/process1"/>
    <dgm:cxn modelId="{EEFC83D7-3EC7-4550-A2E5-44169FDF71D2}" type="presOf" srcId="{2AE908CE-2A72-42E0-830F-C0A85D794FD4}" destId="{2C35E160-D1AE-4855-9CA7-DFEE9EAF242A}" srcOrd="0" destOrd="5" presId="urn:microsoft.com/office/officeart/2005/8/layout/process1"/>
    <dgm:cxn modelId="{46525ADD-7958-4BE0-9C1C-15215F4A951C}" type="presOf" srcId="{8F9A5062-99D4-4C88-8F61-FFE606620F44}" destId="{F9058DE5-E3AB-46E9-8C22-289B9D73D6EB}" srcOrd="1" destOrd="0" presId="urn:microsoft.com/office/officeart/2005/8/layout/process1"/>
    <dgm:cxn modelId="{856FF1E1-2647-4824-B7D2-DDA5BEC8D8BC}" srcId="{93300059-4199-4D2C-95C6-50B60089181C}" destId="{845096A0-BA2F-48F3-AB31-F545891B2882}" srcOrd="4" destOrd="0" parTransId="{7D2CC4E9-142C-42F7-B18F-DE8D1DB7B115}" sibTransId="{7DD7040A-7490-4063-BDAC-97BA80071838}"/>
    <dgm:cxn modelId="{D22F39E6-CD5D-4183-B4BD-61187A789465}" srcId="{22BD5A57-F6E1-4508-B54B-1BD1115352F4}" destId="{869D53F0-1F1C-462E-B68B-10DFAA26E558}" srcOrd="2" destOrd="0" parTransId="{A25B6F3F-A51F-4D56-BC71-F1A9C6F7E114}" sibTransId="{9526E3D4-2129-4938-B820-20F748EB800D}"/>
    <dgm:cxn modelId="{06AAD628-2661-4DCA-8619-6C3A50711C9B}" type="presParOf" srcId="{33ABDB6A-5586-408D-975B-B336EF755472}" destId="{97095FB9-C58F-41EA-8C90-4F4DB95E4D1E}" srcOrd="0" destOrd="0" presId="urn:microsoft.com/office/officeart/2005/8/layout/process1"/>
    <dgm:cxn modelId="{7F7F2894-410A-4DE9-B7F5-6139B32BAC97}" type="presParOf" srcId="{33ABDB6A-5586-408D-975B-B336EF755472}" destId="{D00FDF09-E51E-4D4E-9720-BCEBBE9EF65A}" srcOrd="1" destOrd="0" presId="urn:microsoft.com/office/officeart/2005/8/layout/process1"/>
    <dgm:cxn modelId="{E31A9B61-C5F2-4C95-880F-92D7D516242F}" type="presParOf" srcId="{D00FDF09-E51E-4D4E-9720-BCEBBE9EF65A}" destId="{A9732DC1-B73D-403D-9504-FED0965CB8A8}" srcOrd="0" destOrd="0" presId="urn:microsoft.com/office/officeart/2005/8/layout/process1"/>
    <dgm:cxn modelId="{3520B7D5-2521-4CF2-A6A3-B55BA572BE02}" type="presParOf" srcId="{33ABDB6A-5586-408D-975B-B336EF755472}" destId="{484E1FE8-5028-46DD-97D5-EF106E8E74A4}" srcOrd="2" destOrd="0" presId="urn:microsoft.com/office/officeart/2005/8/layout/process1"/>
    <dgm:cxn modelId="{AAD77C68-05F8-4B97-A1CE-970BB0E4C148}" type="presParOf" srcId="{33ABDB6A-5586-408D-975B-B336EF755472}" destId="{512A63E2-53CF-4F25-B291-A47C0903E385}" srcOrd="3" destOrd="0" presId="urn:microsoft.com/office/officeart/2005/8/layout/process1"/>
    <dgm:cxn modelId="{11C41B9B-1011-4D08-8600-5F8AA7673EFE}" type="presParOf" srcId="{512A63E2-53CF-4F25-B291-A47C0903E385}" destId="{F9058DE5-E3AB-46E9-8C22-289B9D73D6EB}" srcOrd="0" destOrd="0" presId="urn:microsoft.com/office/officeart/2005/8/layout/process1"/>
    <dgm:cxn modelId="{C23E1AF3-0EF3-4D44-B8A4-F34BBE54D53F}" type="presParOf" srcId="{33ABDB6A-5586-408D-975B-B336EF755472}" destId="{2C35E160-D1AE-4855-9CA7-DFEE9EAF242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F4ED83-908B-41F7-BCF0-90EAB277BCF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F267A-A205-42F4-B3B1-688761F9D5C3}">
      <dgm:prSet phldrT="[Text]"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Nigeria’s Twin Problems</a:t>
          </a:r>
        </a:p>
      </dgm:t>
    </dgm:pt>
    <dgm:pt modelId="{996F9775-D4AF-4FD3-8602-ABD24D7C3313}" type="parTrans" cxnId="{D88C3D0D-3F71-4E24-A13F-2089F08CE83C}">
      <dgm:prSet/>
      <dgm:spPr/>
      <dgm:t>
        <a:bodyPr/>
        <a:lstStyle/>
        <a:p>
          <a:endParaRPr lang="en-US"/>
        </a:p>
      </dgm:t>
    </dgm:pt>
    <dgm:pt modelId="{671A6162-6814-4A41-B2B8-A5B47A47136F}" type="sibTrans" cxnId="{D88C3D0D-3F71-4E24-A13F-2089F08CE83C}">
      <dgm:prSet/>
      <dgm:spPr/>
      <dgm:t>
        <a:bodyPr/>
        <a:lstStyle/>
        <a:p>
          <a:endParaRPr lang="en-US"/>
        </a:p>
      </dgm:t>
    </dgm:pt>
    <dgm:pt modelId="{9A1D0254-78AE-4352-8475-DFBF8F6AE8A8}">
      <dgm:prSet phldrT="[Text]" custT="1"/>
      <dgm:spPr/>
      <dgm:t>
        <a:bodyPr/>
        <a:lstStyle/>
        <a:p>
          <a:r>
            <a:rPr lang="en-US" sz="20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Energy Poverty</a:t>
          </a:r>
        </a:p>
      </dgm:t>
    </dgm:pt>
    <dgm:pt modelId="{90CCE63B-B166-495E-A7CE-86B7FEA8B3CB}" type="parTrans" cxnId="{DFD93999-2AFD-43D0-826F-CB3236212533}">
      <dgm:prSet/>
      <dgm:spPr/>
      <dgm:t>
        <a:bodyPr/>
        <a:lstStyle/>
        <a:p>
          <a:endParaRPr lang="en-US"/>
        </a:p>
      </dgm:t>
    </dgm:pt>
    <dgm:pt modelId="{6D80F8B2-84D3-440A-8D5B-E416BBAE8455}" type="sibTrans" cxnId="{DFD93999-2AFD-43D0-826F-CB3236212533}">
      <dgm:prSet/>
      <dgm:spPr/>
      <dgm:t>
        <a:bodyPr/>
        <a:lstStyle/>
        <a:p>
          <a:endParaRPr lang="en-US"/>
        </a:p>
      </dgm:t>
    </dgm:pt>
    <dgm:pt modelId="{BF7D0137-384B-4FF8-A070-5F345F53640D}">
      <dgm:prSet phldrT="[Text]" custT="1"/>
      <dgm:spPr/>
      <dgm:t>
        <a:bodyPr/>
        <a:lstStyle/>
        <a:p>
          <a:r>
            <a:rPr lang="en-US" sz="20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Food Insecurity</a:t>
          </a:r>
        </a:p>
      </dgm:t>
    </dgm:pt>
    <dgm:pt modelId="{69F48571-88FE-4FFB-B877-58DECF38F7B8}" type="parTrans" cxnId="{6EEB1E2B-F0D8-4EAE-901C-96A05820186D}">
      <dgm:prSet/>
      <dgm:spPr/>
      <dgm:t>
        <a:bodyPr/>
        <a:lstStyle/>
        <a:p>
          <a:endParaRPr lang="en-US"/>
        </a:p>
      </dgm:t>
    </dgm:pt>
    <dgm:pt modelId="{EDE091A9-229E-4484-8C59-002008FB969C}" type="sibTrans" cxnId="{6EEB1E2B-F0D8-4EAE-901C-96A05820186D}">
      <dgm:prSet/>
      <dgm:spPr/>
      <dgm:t>
        <a:bodyPr/>
        <a:lstStyle/>
        <a:p>
          <a:endParaRPr lang="en-US"/>
        </a:p>
      </dgm:t>
    </dgm:pt>
    <dgm:pt modelId="{A646CBE1-2B9D-4050-9505-FBA878D7474C}">
      <dgm:prSet phldrT="[Text]" custT="1"/>
      <dgm:spPr/>
      <dgm:t>
        <a:bodyPr/>
        <a:lstStyle/>
        <a:p>
          <a:r>
            <a:rPr lang="en-US" sz="2900" dirty="0">
              <a:latin typeface="Garamond" panose="02020404030301010803" pitchFamily="18" charset="0"/>
            </a:rPr>
            <a:t>Energy Poverty</a:t>
          </a:r>
        </a:p>
      </dgm:t>
    </dgm:pt>
    <dgm:pt modelId="{D9E2FDB9-F655-4C54-B262-4F956512316A}" type="parTrans" cxnId="{BF5B4DE5-3E4E-4E49-BC6A-35EE81F5CFAD}">
      <dgm:prSet/>
      <dgm:spPr/>
      <dgm:t>
        <a:bodyPr/>
        <a:lstStyle/>
        <a:p>
          <a:endParaRPr lang="en-US"/>
        </a:p>
      </dgm:t>
    </dgm:pt>
    <dgm:pt modelId="{20E68CB3-89E1-466A-8E0A-40A4202E0029}" type="sibTrans" cxnId="{BF5B4DE5-3E4E-4E49-BC6A-35EE81F5CFAD}">
      <dgm:prSet/>
      <dgm:spPr/>
      <dgm:t>
        <a:bodyPr/>
        <a:lstStyle/>
        <a:p>
          <a:endParaRPr lang="en-US"/>
        </a:p>
      </dgm:t>
    </dgm:pt>
    <dgm:pt modelId="{EE262B26-1DB8-4CC7-ADAC-21322C099948}">
      <dgm:prSet phldrT="[Text]" custT="1"/>
      <dgm:spPr/>
      <dgm:t>
        <a:bodyPr/>
        <a:lstStyle/>
        <a:p>
          <a:r>
            <a:rPr lang="en-US" sz="20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Dependence on traditional fuels (firewood, crop residues, </a:t>
          </a:r>
          <a:r>
            <a:rPr lang="en-US" sz="19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etc.)</a:t>
          </a:r>
        </a:p>
      </dgm:t>
    </dgm:pt>
    <dgm:pt modelId="{2AD3B8B0-A2C7-440C-A504-05EE89778C77}" type="parTrans" cxnId="{8C5CAF09-A2DA-4551-9494-187004F1F321}">
      <dgm:prSet/>
      <dgm:spPr/>
      <dgm:t>
        <a:bodyPr/>
        <a:lstStyle/>
        <a:p>
          <a:endParaRPr lang="en-US"/>
        </a:p>
      </dgm:t>
    </dgm:pt>
    <dgm:pt modelId="{137C0041-2536-410C-A876-0890FD1ABE84}" type="sibTrans" cxnId="{8C5CAF09-A2DA-4551-9494-187004F1F321}">
      <dgm:prSet/>
      <dgm:spPr/>
      <dgm:t>
        <a:bodyPr/>
        <a:lstStyle/>
        <a:p>
          <a:endParaRPr lang="en-US"/>
        </a:p>
      </dgm:t>
    </dgm:pt>
    <dgm:pt modelId="{9124F645-0BBC-4218-82CB-891F93076A67}">
      <dgm:prSet phldrT="[Text]" custT="1"/>
      <dgm:spPr/>
      <dgm:t>
        <a:bodyPr/>
        <a:lstStyle/>
        <a:p>
          <a:r>
            <a:rPr lang="en-US" sz="2800" dirty="0">
              <a:latin typeface="Garamond" panose="02020404030301010803" pitchFamily="18" charset="0"/>
            </a:rPr>
            <a:t>Food Insecurity</a:t>
          </a:r>
        </a:p>
      </dgm:t>
    </dgm:pt>
    <dgm:pt modelId="{4C605BAC-4E27-4ABB-BCDD-F106F74C009F}" type="parTrans" cxnId="{F2B9A902-8B8A-44BA-A467-68BED6F36F62}">
      <dgm:prSet/>
      <dgm:spPr/>
      <dgm:t>
        <a:bodyPr/>
        <a:lstStyle/>
        <a:p>
          <a:endParaRPr lang="en-US"/>
        </a:p>
      </dgm:t>
    </dgm:pt>
    <dgm:pt modelId="{5C67262B-5781-4EC1-A649-124CAD1A364F}" type="sibTrans" cxnId="{F2B9A902-8B8A-44BA-A467-68BED6F36F62}">
      <dgm:prSet/>
      <dgm:spPr/>
      <dgm:t>
        <a:bodyPr/>
        <a:lstStyle/>
        <a:p>
          <a:endParaRPr lang="en-US"/>
        </a:p>
      </dgm:t>
    </dgm:pt>
    <dgm:pt modelId="{DCDB9087-795E-4CF5-8090-8546FF91948D}">
      <dgm:prSet custT="1"/>
      <dgm:spPr/>
      <dgm:t>
        <a:bodyPr/>
        <a:lstStyle/>
        <a:p>
          <a:r>
            <a:rPr lang="en-ZA" sz="20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Energy expenditure %=high</a:t>
          </a:r>
          <a:endParaRPr lang="en-US" sz="2000" dirty="0">
            <a:solidFill>
              <a:schemeClr val="bg2">
                <a:lumMod val="90000"/>
              </a:schemeClr>
            </a:solidFill>
            <a:latin typeface="Garamond" panose="02020404030301010803" pitchFamily="18" charset="0"/>
          </a:endParaRPr>
        </a:p>
      </dgm:t>
    </dgm:pt>
    <dgm:pt modelId="{BCDE31F4-87F1-4030-A281-19F8EBCD7AE6}" type="parTrans" cxnId="{BE0ED5A8-83C1-40D5-9A7A-617C0767CE08}">
      <dgm:prSet/>
      <dgm:spPr/>
      <dgm:t>
        <a:bodyPr/>
        <a:lstStyle/>
        <a:p>
          <a:endParaRPr lang="en-US"/>
        </a:p>
      </dgm:t>
    </dgm:pt>
    <dgm:pt modelId="{16EF64F5-4373-4B55-9615-CDB148AAC19B}" type="sibTrans" cxnId="{BE0ED5A8-83C1-40D5-9A7A-617C0767CE08}">
      <dgm:prSet/>
      <dgm:spPr/>
      <dgm:t>
        <a:bodyPr/>
        <a:lstStyle/>
        <a:p>
          <a:endParaRPr lang="en-US"/>
        </a:p>
      </dgm:t>
    </dgm:pt>
    <dgm:pt modelId="{9D4A2A4D-D636-47F2-8E86-11F657D21214}">
      <dgm:prSet custT="1"/>
      <dgm:spPr/>
      <dgm:t>
        <a:bodyPr/>
        <a:lstStyle/>
        <a:p>
          <a:pPr>
            <a:buClrTx/>
            <a:buSzTx/>
            <a:buFont typeface="Arial" pitchFamily="34" charset="0"/>
            <a:buNone/>
          </a:pPr>
          <a:r>
            <a:rPr kumimoji="0" lang="en-GB" sz="2000" b="0" i="0" u="none" strike="noStrike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rPr>
            <a:t>Lack of food, access and its entitlement   </a:t>
          </a:r>
        </a:p>
        <a:p>
          <a:pPr>
            <a:buClrTx/>
            <a:buSzTx/>
            <a:buFont typeface="Arial" pitchFamily="34" charset="0"/>
            <a:buNone/>
          </a:pPr>
          <a:r>
            <a: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(Sen, 1981)</a:t>
          </a:r>
        </a:p>
      </dgm:t>
    </dgm:pt>
    <dgm:pt modelId="{D8F024A0-6C4E-4CDC-AF00-C5485519EA3C}" type="parTrans" cxnId="{328E66B8-B852-400C-9EDB-3EEB68784797}">
      <dgm:prSet/>
      <dgm:spPr/>
      <dgm:t>
        <a:bodyPr/>
        <a:lstStyle/>
        <a:p>
          <a:endParaRPr lang="en-US"/>
        </a:p>
      </dgm:t>
    </dgm:pt>
    <dgm:pt modelId="{04484729-D12A-4281-9BEE-6141F32DD30B}" type="sibTrans" cxnId="{328E66B8-B852-400C-9EDB-3EEB68784797}">
      <dgm:prSet/>
      <dgm:spPr/>
      <dgm:t>
        <a:bodyPr/>
        <a:lstStyle/>
        <a:p>
          <a:endParaRPr lang="en-US"/>
        </a:p>
      </dgm:t>
    </dgm:pt>
    <dgm:pt modelId="{CAFC17C4-429E-49EC-9B62-44F7A9C3B958}">
      <dgm:prSet custT="1"/>
      <dgm:spPr/>
      <dgm:t>
        <a:bodyPr/>
        <a:lstStyle/>
        <a:p>
          <a:r>
            <a:rPr kumimoji="0" lang="en-GB" sz="2000" b="0" i="0" u="none" strike="noStrike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rPr>
            <a:t>Lack of access to land assets &amp; conflict and job </a:t>
          </a:r>
          <a:r>
            <a:rPr kumimoji="0" lang="en-GB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(</a:t>
          </a:r>
          <a:r>
            <a:rPr kumimoji="0" lang="en-US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FAO et al., 2014)</a:t>
          </a:r>
          <a:endParaRPr kumimoji="0" lang="en-GB" sz="1600" b="1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Calibri" pitchFamily="34" charset="0"/>
          </a:endParaRPr>
        </a:p>
      </dgm:t>
    </dgm:pt>
    <dgm:pt modelId="{D6A0C687-75E1-410C-9958-CB2290F5A226}" type="parTrans" cxnId="{DCC18742-1843-4801-A020-0DDF0AA1C439}">
      <dgm:prSet/>
      <dgm:spPr/>
      <dgm:t>
        <a:bodyPr/>
        <a:lstStyle/>
        <a:p>
          <a:endParaRPr lang="en-US"/>
        </a:p>
      </dgm:t>
    </dgm:pt>
    <dgm:pt modelId="{F8AA93B4-AF78-4506-995A-EE80CE1FCCF5}" type="sibTrans" cxnId="{DCC18742-1843-4801-A020-0DDF0AA1C439}">
      <dgm:prSet/>
      <dgm:spPr/>
      <dgm:t>
        <a:bodyPr/>
        <a:lstStyle/>
        <a:p>
          <a:endParaRPr lang="en-US"/>
        </a:p>
      </dgm:t>
    </dgm:pt>
    <dgm:pt modelId="{0718A388-8A26-4144-90E9-2F32B3FC7912}">
      <dgm:prSet custT="1"/>
      <dgm:spPr/>
      <dgm:t>
        <a:bodyPr/>
        <a:lstStyle/>
        <a:p>
          <a:r>
            <a:rPr kumimoji="0" lang="en-GB" sz="2000" b="0" i="0" u="none" strike="noStrike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rPr>
            <a:t>Lack of access to clean energy</a:t>
          </a:r>
        </a:p>
        <a:p>
          <a:r>
            <a:rPr kumimoji="0" lang="da-DK" sz="16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(FAO, 1990; Stephy et al., 2013)</a:t>
          </a:r>
          <a:endParaRPr kumimoji="0" lang="en-GB" sz="1600" b="1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Calibri" pitchFamily="34" charset="0"/>
          </a:endParaRPr>
        </a:p>
      </dgm:t>
    </dgm:pt>
    <dgm:pt modelId="{644999F8-DE12-4223-AE46-44F465066B1F}" type="parTrans" cxnId="{0D699F6E-1A05-4A12-8CC8-C0A814570E17}">
      <dgm:prSet/>
      <dgm:spPr/>
      <dgm:t>
        <a:bodyPr/>
        <a:lstStyle/>
        <a:p>
          <a:endParaRPr lang="en-US"/>
        </a:p>
      </dgm:t>
    </dgm:pt>
    <dgm:pt modelId="{FB15C699-BB41-4E34-A44A-95C2DC7ED936}" type="sibTrans" cxnId="{0D699F6E-1A05-4A12-8CC8-C0A814570E17}">
      <dgm:prSet/>
      <dgm:spPr/>
      <dgm:t>
        <a:bodyPr/>
        <a:lstStyle/>
        <a:p>
          <a:endParaRPr lang="en-US"/>
        </a:p>
      </dgm:t>
    </dgm:pt>
    <dgm:pt modelId="{46F55F81-AEB2-4483-861C-824D480807BD}" type="pres">
      <dgm:prSet presAssocID="{D7F4ED83-908B-41F7-BCF0-90EAB277BCFC}" presName="theList" presStyleCnt="0">
        <dgm:presLayoutVars>
          <dgm:dir/>
          <dgm:animLvl val="lvl"/>
          <dgm:resizeHandles val="exact"/>
        </dgm:presLayoutVars>
      </dgm:prSet>
      <dgm:spPr/>
    </dgm:pt>
    <dgm:pt modelId="{93B16D36-4109-4988-B2B1-715D80B5CB9B}" type="pres">
      <dgm:prSet presAssocID="{193F267A-A205-42F4-B3B1-688761F9D5C3}" presName="compNode" presStyleCnt="0"/>
      <dgm:spPr/>
    </dgm:pt>
    <dgm:pt modelId="{406DA6A9-E133-42AA-8C35-EC8A367EB278}" type="pres">
      <dgm:prSet presAssocID="{193F267A-A205-42F4-B3B1-688761F9D5C3}" presName="aNode" presStyleLbl="bgShp" presStyleIdx="0" presStyleCnt="3" custScaleX="78268" custScaleY="99143" custLinFactNeighborX="-595" custLinFactNeighborY="1035"/>
      <dgm:spPr/>
    </dgm:pt>
    <dgm:pt modelId="{E89F9B16-F8D0-4662-BEE1-3DB64B358DE8}" type="pres">
      <dgm:prSet presAssocID="{193F267A-A205-42F4-B3B1-688761F9D5C3}" presName="textNode" presStyleLbl="bgShp" presStyleIdx="0" presStyleCnt="3"/>
      <dgm:spPr/>
    </dgm:pt>
    <dgm:pt modelId="{8501D700-937E-4646-B2DD-33BFD08C66EB}" type="pres">
      <dgm:prSet presAssocID="{193F267A-A205-42F4-B3B1-688761F9D5C3}" presName="compChildNode" presStyleCnt="0"/>
      <dgm:spPr/>
    </dgm:pt>
    <dgm:pt modelId="{86A77B3B-5B0F-4B6D-A874-22E97DD8A1B9}" type="pres">
      <dgm:prSet presAssocID="{193F267A-A205-42F4-B3B1-688761F9D5C3}" presName="theInnerList" presStyleCnt="0"/>
      <dgm:spPr/>
    </dgm:pt>
    <dgm:pt modelId="{18183DBA-5611-4130-AF8F-835AFFE5A01D}" type="pres">
      <dgm:prSet presAssocID="{9A1D0254-78AE-4352-8475-DFBF8F6AE8A8}" presName="childNode" presStyleLbl="node1" presStyleIdx="0" presStyleCnt="7" custScaleX="90495" custScaleY="35805" custLinFactNeighborX="997" custLinFactNeighborY="-79524">
        <dgm:presLayoutVars>
          <dgm:bulletEnabled val="1"/>
        </dgm:presLayoutVars>
      </dgm:prSet>
      <dgm:spPr/>
    </dgm:pt>
    <dgm:pt modelId="{C0B6825D-41C3-4A4F-80DE-899DAB81017C}" type="pres">
      <dgm:prSet presAssocID="{9A1D0254-78AE-4352-8475-DFBF8F6AE8A8}" presName="aSpace2" presStyleCnt="0"/>
      <dgm:spPr/>
    </dgm:pt>
    <dgm:pt modelId="{F46382DB-7416-46A0-ACEC-780528B62B70}" type="pres">
      <dgm:prSet presAssocID="{BF7D0137-384B-4FF8-A070-5F345F53640D}" presName="childNode" presStyleLbl="node1" presStyleIdx="1" presStyleCnt="7" custScaleX="90217" custScaleY="28474" custLinFactY="-658" custLinFactNeighborX="-1174" custLinFactNeighborY="-100000">
        <dgm:presLayoutVars>
          <dgm:bulletEnabled val="1"/>
        </dgm:presLayoutVars>
      </dgm:prSet>
      <dgm:spPr/>
    </dgm:pt>
    <dgm:pt modelId="{14D031CC-8A84-42D6-AC08-64D9578DE202}" type="pres">
      <dgm:prSet presAssocID="{193F267A-A205-42F4-B3B1-688761F9D5C3}" presName="aSpace" presStyleCnt="0"/>
      <dgm:spPr/>
    </dgm:pt>
    <dgm:pt modelId="{D5D5930B-57EB-40F2-9453-27598EE41D6E}" type="pres">
      <dgm:prSet presAssocID="{A646CBE1-2B9D-4050-9505-FBA878D7474C}" presName="compNode" presStyleCnt="0"/>
      <dgm:spPr/>
    </dgm:pt>
    <dgm:pt modelId="{BDC4D398-7628-42A7-B206-5EFDB959DC51}" type="pres">
      <dgm:prSet presAssocID="{A646CBE1-2B9D-4050-9505-FBA878D7474C}" presName="aNode" presStyleLbl="bgShp" presStyleIdx="1" presStyleCnt="3" custScaleX="83997" custLinFactNeighborX="-1079"/>
      <dgm:spPr/>
    </dgm:pt>
    <dgm:pt modelId="{8D87119E-F2B8-430E-BC29-91016E6FC340}" type="pres">
      <dgm:prSet presAssocID="{A646CBE1-2B9D-4050-9505-FBA878D7474C}" presName="textNode" presStyleLbl="bgShp" presStyleIdx="1" presStyleCnt="3"/>
      <dgm:spPr/>
    </dgm:pt>
    <dgm:pt modelId="{087E9F4E-0797-4F3D-9C31-E48508BB66ED}" type="pres">
      <dgm:prSet presAssocID="{A646CBE1-2B9D-4050-9505-FBA878D7474C}" presName="compChildNode" presStyleCnt="0"/>
      <dgm:spPr/>
    </dgm:pt>
    <dgm:pt modelId="{AE5383F8-E872-4A14-B209-535F012C64E5}" type="pres">
      <dgm:prSet presAssocID="{A646CBE1-2B9D-4050-9505-FBA878D7474C}" presName="theInnerList" presStyleCnt="0"/>
      <dgm:spPr/>
    </dgm:pt>
    <dgm:pt modelId="{8ED8FD1C-D335-4B13-BE6C-DFF596AD8BC7}" type="pres">
      <dgm:prSet presAssocID="{EE262B26-1DB8-4CC7-ADAC-21322C099948}" presName="childNode" presStyleLbl="node1" presStyleIdx="2" presStyleCnt="7" custScaleX="104514" custScaleY="140873">
        <dgm:presLayoutVars>
          <dgm:bulletEnabled val="1"/>
        </dgm:presLayoutVars>
      </dgm:prSet>
      <dgm:spPr/>
    </dgm:pt>
    <dgm:pt modelId="{A5DC7520-FB6F-4158-8753-ECB8B64092BE}" type="pres">
      <dgm:prSet presAssocID="{EE262B26-1DB8-4CC7-ADAC-21322C099948}" presName="aSpace2" presStyleCnt="0"/>
      <dgm:spPr/>
    </dgm:pt>
    <dgm:pt modelId="{08930AE5-6E34-4A75-A8C0-414F50B79B35}" type="pres">
      <dgm:prSet presAssocID="{DCDB9087-795E-4CF5-8090-8546FF91948D}" presName="childNode" presStyleLbl="node1" presStyleIdx="3" presStyleCnt="7" custLinFactNeighborX="-2813" custLinFactNeighborY="-29113">
        <dgm:presLayoutVars>
          <dgm:bulletEnabled val="1"/>
        </dgm:presLayoutVars>
      </dgm:prSet>
      <dgm:spPr/>
    </dgm:pt>
    <dgm:pt modelId="{E53AEAF8-6A14-465D-A8BE-86E0CA5DEBF5}" type="pres">
      <dgm:prSet presAssocID="{A646CBE1-2B9D-4050-9505-FBA878D7474C}" presName="aSpace" presStyleCnt="0"/>
      <dgm:spPr/>
    </dgm:pt>
    <dgm:pt modelId="{A8E93751-5E1A-44A8-807B-7F622E23FA6A}" type="pres">
      <dgm:prSet presAssocID="{9124F645-0BBC-4218-82CB-891F93076A67}" presName="compNode" presStyleCnt="0"/>
      <dgm:spPr/>
    </dgm:pt>
    <dgm:pt modelId="{9B6FCD8B-40F1-4570-BE87-CD5A377E505E}" type="pres">
      <dgm:prSet presAssocID="{9124F645-0BBC-4218-82CB-891F93076A67}" presName="aNode" presStyleLbl="bgShp" presStyleIdx="2" presStyleCnt="3" custLinFactNeighborX="226" custLinFactNeighborY="-259"/>
      <dgm:spPr/>
    </dgm:pt>
    <dgm:pt modelId="{89D015F7-B45E-4692-9509-B03882B3FB42}" type="pres">
      <dgm:prSet presAssocID="{9124F645-0BBC-4218-82CB-891F93076A67}" presName="textNode" presStyleLbl="bgShp" presStyleIdx="2" presStyleCnt="3"/>
      <dgm:spPr/>
    </dgm:pt>
    <dgm:pt modelId="{58A4A457-FB2D-4D86-A468-A7693EFD25C8}" type="pres">
      <dgm:prSet presAssocID="{9124F645-0BBC-4218-82CB-891F93076A67}" presName="compChildNode" presStyleCnt="0"/>
      <dgm:spPr/>
    </dgm:pt>
    <dgm:pt modelId="{24422CF0-C0BD-4DF8-90F1-060A37971901}" type="pres">
      <dgm:prSet presAssocID="{9124F645-0BBC-4218-82CB-891F93076A67}" presName="theInnerList" presStyleCnt="0"/>
      <dgm:spPr/>
    </dgm:pt>
    <dgm:pt modelId="{3A077573-166A-45CB-95A1-4A1B630FCEA4}" type="pres">
      <dgm:prSet presAssocID="{9D4A2A4D-D636-47F2-8E86-11F657D21214}" presName="childNode" presStyleLbl="node1" presStyleIdx="4" presStyleCnt="7" custScaleY="292528" custLinFactY="-71782" custLinFactNeighborX="2366" custLinFactNeighborY="-100000">
        <dgm:presLayoutVars>
          <dgm:bulletEnabled val="1"/>
        </dgm:presLayoutVars>
      </dgm:prSet>
      <dgm:spPr/>
    </dgm:pt>
    <dgm:pt modelId="{E1A53324-5098-4FE2-B65B-AEFAF8171A99}" type="pres">
      <dgm:prSet presAssocID="{9D4A2A4D-D636-47F2-8E86-11F657D21214}" presName="aSpace2" presStyleCnt="0"/>
      <dgm:spPr/>
    </dgm:pt>
    <dgm:pt modelId="{2574A6AC-D1E2-4930-87A0-3E4F8A7BF1B0}" type="pres">
      <dgm:prSet presAssocID="{CAFC17C4-429E-49EC-9B62-44F7A9C3B958}" presName="childNode" presStyleLbl="node1" presStyleIdx="5" presStyleCnt="7" custScaleX="123155" custScaleY="270212" custLinFactY="-68" custLinFactNeighborX="19" custLinFactNeighborY="-100000">
        <dgm:presLayoutVars>
          <dgm:bulletEnabled val="1"/>
        </dgm:presLayoutVars>
      </dgm:prSet>
      <dgm:spPr/>
    </dgm:pt>
    <dgm:pt modelId="{D3586CBA-BFAF-4BC5-9363-EF31E2BBF1EC}" type="pres">
      <dgm:prSet presAssocID="{CAFC17C4-429E-49EC-9B62-44F7A9C3B958}" presName="aSpace2" presStyleCnt="0"/>
      <dgm:spPr/>
    </dgm:pt>
    <dgm:pt modelId="{EEAFD8C0-5072-421E-A70D-340E86A1C72E}" type="pres">
      <dgm:prSet presAssocID="{0718A388-8A26-4144-90E9-2F32B3FC7912}" presName="childNode" presStyleLbl="node1" presStyleIdx="6" presStyleCnt="7" custScaleX="115589" custScaleY="290045" custLinFactNeighborX="-1914" custLinFactNeighborY="14988">
        <dgm:presLayoutVars>
          <dgm:bulletEnabled val="1"/>
        </dgm:presLayoutVars>
      </dgm:prSet>
      <dgm:spPr/>
    </dgm:pt>
  </dgm:ptLst>
  <dgm:cxnLst>
    <dgm:cxn modelId="{F2B9A902-8B8A-44BA-A467-68BED6F36F62}" srcId="{D7F4ED83-908B-41F7-BCF0-90EAB277BCFC}" destId="{9124F645-0BBC-4218-82CB-891F93076A67}" srcOrd="2" destOrd="0" parTransId="{4C605BAC-4E27-4ABB-BCDD-F106F74C009F}" sibTransId="{5C67262B-5781-4EC1-A649-124CAD1A364F}"/>
    <dgm:cxn modelId="{A4741306-CAE7-4EF0-825B-F364839388D6}" type="presOf" srcId="{CAFC17C4-429E-49EC-9B62-44F7A9C3B958}" destId="{2574A6AC-D1E2-4930-87A0-3E4F8A7BF1B0}" srcOrd="0" destOrd="0" presId="urn:microsoft.com/office/officeart/2005/8/layout/lProcess2"/>
    <dgm:cxn modelId="{8C5CAF09-A2DA-4551-9494-187004F1F321}" srcId="{A646CBE1-2B9D-4050-9505-FBA878D7474C}" destId="{EE262B26-1DB8-4CC7-ADAC-21322C099948}" srcOrd="0" destOrd="0" parTransId="{2AD3B8B0-A2C7-440C-A504-05EE89778C77}" sibTransId="{137C0041-2536-410C-A876-0890FD1ABE84}"/>
    <dgm:cxn modelId="{B7417A0C-1CDB-4290-B902-F8E1576CF990}" type="presOf" srcId="{193F267A-A205-42F4-B3B1-688761F9D5C3}" destId="{E89F9B16-F8D0-4662-BEE1-3DB64B358DE8}" srcOrd="1" destOrd="0" presId="urn:microsoft.com/office/officeart/2005/8/layout/lProcess2"/>
    <dgm:cxn modelId="{D88C3D0D-3F71-4E24-A13F-2089F08CE83C}" srcId="{D7F4ED83-908B-41F7-BCF0-90EAB277BCFC}" destId="{193F267A-A205-42F4-B3B1-688761F9D5C3}" srcOrd="0" destOrd="0" parTransId="{996F9775-D4AF-4FD3-8602-ABD24D7C3313}" sibTransId="{671A6162-6814-4A41-B2B8-A5B47A47136F}"/>
    <dgm:cxn modelId="{6EEB1E2B-F0D8-4EAE-901C-96A05820186D}" srcId="{193F267A-A205-42F4-B3B1-688761F9D5C3}" destId="{BF7D0137-384B-4FF8-A070-5F345F53640D}" srcOrd="1" destOrd="0" parTransId="{69F48571-88FE-4FFB-B877-58DECF38F7B8}" sibTransId="{EDE091A9-229E-4484-8C59-002008FB969C}"/>
    <dgm:cxn modelId="{1F453B3A-09F6-4BF1-BFF5-ECA8A08E9249}" type="presOf" srcId="{9124F645-0BBC-4218-82CB-891F93076A67}" destId="{89D015F7-B45E-4692-9509-B03882B3FB42}" srcOrd="1" destOrd="0" presId="urn:microsoft.com/office/officeart/2005/8/layout/lProcess2"/>
    <dgm:cxn modelId="{DCC18742-1843-4801-A020-0DDF0AA1C439}" srcId="{9124F645-0BBC-4218-82CB-891F93076A67}" destId="{CAFC17C4-429E-49EC-9B62-44F7A9C3B958}" srcOrd="1" destOrd="0" parTransId="{D6A0C687-75E1-410C-9958-CB2290F5A226}" sibTransId="{F8AA93B4-AF78-4506-995A-EE80CE1FCCF5}"/>
    <dgm:cxn modelId="{D6EB3949-BFB0-470C-90C8-5926C85E7B1C}" type="presOf" srcId="{BF7D0137-384B-4FF8-A070-5F345F53640D}" destId="{F46382DB-7416-46A0-ACEC-780528B62B70}" srcOrd="0" destOrd="0" presId="urn:microsoft.com/office/officeart/2005/8/layout/lProcess2"/>
    <dgm:cxn modelId="{D1EC7255-EADC-4E20-9D95-D65F752D275D}" type="presOf" srcId="{9D4A2A4D-D636-47F2-8E86-11F657D21214}" destId="{3A077573-166A-45CB-95A1-4A1B630FCEA4}" srcOrd="0" destOrd="0" presId="urn:microsoft.com/office/officeart/2005/8/layout/lProcess2"/>
    <dgm:cxn modelId="{96FE3B61-1A66-4F1C-9AEF-7AAE67C358C9}" type="presOf" srcId="{D7F4ED83-908B-41F7-BCF0-90EAB277BCFC}" destId="{46F55F81-AEB2-4483-861C-824D480807BD}" srcOrd="0" destOrd="0" presId="urn:microsoft.com/office/officeart/2005/8/layout/lProcess2"/>
    <dgm:cxn modelId="{4A885861-0EEC-4194-A7A6-949D2B56A9F8}" type="presOf" srcId="{0718A388-8A26-4144-90E9-2F32B3FC7912}" destId="{EEAFD8C0-5072-421E-A70D-340E86A1C72E}" srcOrd="0" destOrd="0" presId="urn:microsoft.com/office/officeart/2005/8/layout/lProcess2"/>
    <dgm:cxn modelId="{6732106C-1AF3-4C9B-9E4D-97865B1D4DE9}" type="presOf" srcId="{9124F645-0BBC-4218-82CB-891F93076A67}" destId="{9B6FCD8B-40F1-4570-BE87-CD5A377E505E}" srcOrd="0" destOrd="0" presId="urn:microsoft.com/office/officeart/2005/8/layout/lProcess2"/>
    <dgm:cxn modelId="{0D699F6E-1A05-4A12-8CC8-C0A814570E17}" srcId="{9124F645-0BBC-4218-82CB-891F93076A67}" destId="{0718A388-8A26-4144-90E9-2F32B3FC7912}" srcOrd="2" destOrd="0" parTransId="{644999F8-DE12-4223-AE46-44F465066B1F}" sibTransId="{FB15C699-BB41-4E34-A44A-95C2DC7ED936}"/>
    <dgm:cxn modelId="{BB1C447C-89FC-40C2-B7AA-B326375A3AFC}" type="presOf" srcId="{193F267A-A205-42F4-B3B1-688761F9D5C3}" destId="{406DA6A9-E133-42AA-8C35-EC8A367EB278}" srcOrd="0" destOrd="0" presId="urn:microsoft.com/office/officeart/2005/8/layout/lProcess2"/>
    <dgm:cxn modelId="{DFD93999-2AFD-43D0-826F-CB3236212533}" srcId="{193F267A-A205-42F4-B3B1-688761F9D5C3}" destId="{9A1D0254-78AE-4352-8475-DFBF8F6AE8A8}" srcOrd="0" destOrd="0" parTransId="{90CCE63B-B166-495E-A7CE-86B7FEA8B3CB}" sibTransId="{6D80F8B2-84D3-440A-8D5B-E416BBAE8455}"/>
    <dgm:cxn modelId="{BE0ED5A8-83C1-40D5-9A7A-617C0767CE08}" srcId="{A646CBE1-2B9D-4050-9505-FBA878D7474C}" destId="{DCDB9087-795E-4CF5-8090-8546FF91948D}" srcOrd="1" destOrd="0" parTransId="{BCDE31F4-87F1-4030-A281-19F8EBCD7AE6}" sibTransId="{16EF64F5-4373-4B55-9615-CDB148AAC19B}"/>
    <dgm:cxn modelId="{2601D5AE-D278-4575-8BCA-285B6F996AE7}" type="presOf" srcId="{A646CBE1-2B9D-4050-9505-FBA878D7474C}" destId="{BDC4D398-7628-42A7-B206-5EFDB959DC51}" srcOrd="0" destOrd="0" presId="urn:microsoft.com/office/officeart/2005/8/layout/lProcess2"/>
    <dgm:cxn modelId="{328E66B8-B852-400C-9EDB-3EEB68784797}" srcId="{9124F645-0BBC-4218-82CB-891F93076A67}" destId="{9D4A2A4D-D636-47F2-8E86-11F657D21214}" srcOrd="0" destOrd="0" parTransId="{D8F024A0-6C4E-4CDC-AF00-C5485519EA3C}" sibTransId="{04484729-D12A-4281-9BEE-6141F32DD30B}"/>
    <dgm:cxn modelId="{A8F582CA-8132-4639-9A16-72FC528F6238}" type="presOf" srcId="{DCDB9087-795E-4CF5-8090-8546FF91948D}" destId="{08930AE5-6E34-4A75-A8C0-414F50B79B35}" srcOrd="0" destOrd="0" presId="urn:microsoft.com/office/officeart/2005/8/layout/lProcess2"/>
    <dgm:cxn modelId="{72345AD5-5C35-4F52-80D6-0A8C97153225}" type="presOf" srcId="{A646CBE1-2B9D-4050-9505-FBA878D7474C}" destId="{8D87119E-F2B8-430E-BC29-91016E6FC340}" srcOrd="1" destOrd="0" presId="urn:microsoft.com/office/officeart/2005/8/layout/lProcess2"/>
    <dgm:cxn modelId="{BF5B4DE5-3E4E-4E49-BC6A-35EE81F5CFAD}" srcId="{D7F4ED83-908B-41F7-BCF0-90EAB277BCFC}" destId="{A646CBE1-2B9D-4050-9505-FBA878D7474C}" srcOrd="1" destOrd="0" parTransId="{D9E2FDB9-F655-4C54-B262-4F956512316A}" sibTransId="{20E68CB3-89E1-466A-8E0A-40A4202E0029}"/>
    <dgm:cxn modelId="{D82506E8-C29F-4E67-8740-564CE2079F21}" type="presOf" srcId="{EE262B26-1DB8-4CC7-ADAC-21322C099948}" destId="{8ED8FD1C-D335-4B13-BE6C-DFF596AD8BC7}" srcOrd="0" destOrd="0" presId="urn:microsoft.com/office/officeart/2005/8/layout/lProcess2"/>
    <dgm:cxn modelId="{22E0F0FB-B9C8-4B86-BD4F-CF666F0DEB79}" type="presOf" srcId="{9A1D0254-78AE-4352-8475-DFBF8F6AE8A8}" destId="{18183DBA-5611-4130-AF8F-835AFFE5A01D}" srcOrd="0" destOrd="0" presId="urn:microsoft.com/office/officeart/2005/8/layout/lProcess2"/>
    <dgm:cxn modelId="{1FFD11FA-D58E-417C-8982-D699E0EBC0D1}" type="presParOf" srcId="{46F55F81-AEB2-4483-861C-824D480807BD}" destId="{93B16D36-4109-4988-B2B1-715D80B5CB9B}" srcOrd="0" destOrd="0" presId="urn:microsoft.com/office/officeart/2005/8/layout/lProcess2"/>
    <dgm:cxn modelId="{8E4A2634-79F6-435C-A4C9-FFE3B21B96F2}" type="presParOf" srcId="{93B16D36-4109-4988-B2B1-715D80B5CB9B}" destId="{406DA6A9-E133-42AA-8C35-EC8A367EB278}" srcOrd="0" destOrd="0" presId="urn:microsoft.com/office/officeart/2005/8/layout/lProcess2"/>
    <dgm:cxn modelId="{FC92941D-3399-4F8C-88F8-FCC28881C63C}" type="presParOf" srcId="{93B16D36-4109-4988-B2B1-715D80B5CB9B}" destId="{E89F9B16-F8D0-4662-BEE1-3DB64B358DE8}" srcOrd="1" destOrd="0" presId="urn:microsoft.com/office/officeart/2005/8/layout/lProcess2"/>
    <dgm:cxn modelId="{994CEC20-6703-42FE-9D4D-594C087CED12}" type="presParOf" srcId="{93B16D36-4109-4988-B2B1-715D80B5CB9B}" destId="{8501D700-937E-4646-B2DD-33BFD08C66EB}" srcOrd="2" destOrd="0" presId="urn:microsoft.com/office/officeart/2005/8/layout/lProcess2"/>
    <dgm:cxn modelId="{D232F204-FB01-4EEE-86A3-300DAD138B24}" type="presParOf" srcId="{8501D700-937E-4646-B2DD-33BFD08C66EB}" destId="{86A77B3B-5B0F-4B6D-A874-22E97DD8A1B9}" srcOrd="0" destOrd="0" presId="urn:microsoft.com/office/officeart/2005/8/layout/lProcess2"/>
    <dgm:cxn modelId="{FAB04656-1AFC-41F5-B234-248DFBD1B6F2}" type="presParOf" srcId="{86A77B3B-5B0F-4B6D-A874-22E97DD8A1B9}" destId="{18183DBA-5611-4130-AF8F-835AFFE5A01D}" srcOrd="0" destOrd="0" presId="urn:microsoft.com/office/officeart/2005/8/layout/lProcess2"/>
    <dgm:cxn modelId="{18138B67-C476-4323-ABF5-8CF93571D4DF}" type="presParOf" srcId="{86A77B3B-5B0F-4B6D-A874-22E97DD8A1B9}" destId="{C0B6825D-41C3-4A4F-80DE-899DAB81017C}" srcOrd="1" destOrd="0" presId="urn:microsoft.com/office/officeart/2005/8/layout/lProcess2"/>
    <dgm:cxn modelId="{5BB0F228-EC9E-465E-916E-3E4FFD23E0F3}" type="presParOf" srcId="{86A77B3B-5B0F-4B6D-A874-22E97DD8A1B9}" destId="{F46382DB-7416-46A0-ACEC-780528B62B70}" srcOrd="2" destOrd="0" presId="urn:microsoft.com/office/officeart/2005/8/layout/lProcess2"/>
    <dgm:cxn modelId="{31C97C8E-F3B5-40CF-A293-1AA8436704F1}" type="presParOf" srcId="{46F55F81-AEB2-4483-861C-824D480807BD}" destId="{14D031CC-8A84-42D6-AC08-64D9578DE202}" srcOrd="1" destOrd="0" presId="urn:microsoft.com/office/officeart/2005/8/layout/lProcess2"/>
    <dgm:cxn modelId="{7D745E9E-0041-4C34-B7C1-429B16D6083C}" type="presParOf" srcId="{46F55F81-AEB2-4483-861C-824D480807BD}" destId="{D5D5930B-57EB-40F2-9453-27598EE41D6E}" srcOrd="2" destOrd="0" presId="urn:microsoft.com/office/officeart/2005/8/layout/lProcess2"/>
    <dgm:cxn modelId="{DD1DD3A7-0402-4C5F-8908-A39495CF2196}" type="presParOf" srcId="{D5D5930B-57EB-40F2-9453-27598EE41D6E}" destId="{BDC4D398-7628-42A7-B206-5EFDB959DC51}" srcOrd="0" destOrd="0" presId="urn:microsoft.com/office/officeart/2005/8/layout/lProcess2"/>
    <dgm:cxn modelId="{526C530E-3D85-491E-AF6E-3AADC09B4494}" type="presParOf" srcId="{D5D5930B-57EB-40F2-9453-27598EE41D6E}" destId="{8D87119E-F2B8-430E-BC29-91016E6FC340}" srcOrd="1" destOrd="0" presId="urn:microsoft.com/office/officeart/2005/8/layout/lProcess2"/>
    <dgm:cxn modelId="{0E342260-F6BD-40EC-B18B-521740A547C5}" type="presParOf" srcId="{D5D5930B-57EB-40F2-9453-27598EE41D6E}" destId="{087E9F4E-0797-4F3D-9C31-E48508BB66ED}" srcOrd="2" destOrd="0" presId="urn:microsoft.com/office/officeart/2005/8/layout/lProcess2"/>
    <dgm:cxn modelId="{DAEF4F12-F54C-46C4-8F71-FFA6CB80A974}" type="presParOf" srcId="{087E9F4E-0797-4F3D-9C31-E48508BB66ED}" destId="{AE5383F8-E872-4A14-B209-535F012C64E5}" srcOrd="0" destOrd="0" presId="urn:microsoft.com/office/officeart/2005/8/layout/lProcess2"/>
    <dgm:cxn modelId="{5E63366D-F03B-48E1-A107-8E81E00BE35C}" type="presParOf" srcId="{AE5383F8-E872-4A14-B209-535F012C64E5}" destId="{8ED8FD1C-D335-4B13-BE6C-DFF596AD8BC7}" srcOrd="0" destOrd="0" presId="urn:microsoft.com/office/officeart/2005/8/layout/lProcess2"/>
    <dgm:cxn modelId="{38F87125-AA5A-4E59-85B4-4668C7F4DB05}" type="presParOf" srcId="{AE5383F8-E872-4A14-B209-535F012C64E5}" destId="{A5DC7520-FB6F-4158-8753-ECB8B64092BE}" srcOrd="1" destOrd="0" presId="urn:microsoft.com/office/officeart/2005/8/layout/lProcess2"/>
    <dgm:cxn modelId="{EF04569A-344A-42DB-8A56-868B13B6C074}" type="presParOf" srcId="{AE5383F8-E872-4A14-B209-535F012C64E5}" destId="{08930AE5-6E34-4A75-A8C0-414F50B79B35}" srcOrd="2" destOrd="0" presId="urn:microsoft.com/office/officeart/2005/8/layout/lProcess2"/>
    <dgm:cxn modelId="{5BC70810-AEDC-47E6-ACEC-C3B2530E15CB}" type="presParOf" srcId="{46F55F81-AEB2-4483-861C-824D480807BD}" destId="{E53AEAF8-6A14-465D-A8BE-86E0CA5DEBF5}" srcOrd="3" destOrd="0" presId="urn:microsoft.com/office/officeart/2005/8/layout/lProcess2"/>
    <dgm:cxn modelId="{128CF370-8310-4211-B2EB-D13E8600B7B5}" type="presParOf" srcId="{46F55F81-AEB2-4483-861C-824D480807BD}" destId="{A8E93751-5E1A-44A8-807B-7F622E23FA6A}" srcOrd="4" destOrd="0" presId="urn:microsoft.com/office/officeart/2005/8/layout/lProcess2"/>
    <dgm:cxn modelId="{8430ADF2-CCBD-48E9-A504-1C4609885122}" type="presParOf" srcId="{A8E93751-5E1A-44A8-807B-7F622E23FA6A}" destId="{9B6FCD8B-40F1-4570-BE87-CD5A377E505E}" srcOrd="0" destOrd="0" presId="urn:microsoft.com/office/officeart/2005/8/layout/lProcess2"/>
    <dgm:cxn modelId="{EE07ACB1-FF8E-4CAF-88CA-62DA97FF0A68}" type="presParOf" srcId="{A8E93751-5E1A-44A8-807B-7F622E23FA6A}" destId="{89D015F7-B45E-4692-9509-B03882B3FB42}" srcOrd="1" destOrd="0" presId="urn:microsoft.com/office/officeart/2005/8/layout/lProcess2"/>
    <dgm:cxn modelId="{E39C5BE4-08DA-4130-97D6-EDAE382BF4BF}" type="presParOf" srcId="{A8E93751-5E1A-44A8-807B-7F622E23FA6A}" destId="{58A4A457-FB2D-4D86-A468-A7693EFD25C8}" srcOrd="2" destOrd="0" presId="urn:microsoft.com/office/officeart/2005/8/layout/lProcess2"/>
    <dgm:cxn modelId="{4DCCB457-7618-42E5-B892-68A1977CED30}" type="presParOf" srcId="{58A4A457-FB2D-4D86-A468-A7693EFD25C8}" destId="{24422CF0-C0BD-4DF8-90F1-060A37971901}" srcOrd="0" destOrd="0" presId="urn:microsoft.com/office/officeart/2005/8/layout/lProcess2"/>
    <dgm:cxn modelId="{9A96E250-2BF5-4242-8AAE-1AD055E916AA}" type="presParOf" srcId="{24422CF0-C0BD-4DF8-90F1-060A37971901}" destId="{3A077573-166A-45CB-95A1-4A1B630FCEA4}" srcOrd="0" destOrd="0" presId="urn:microsoft.com/office/officeart/2005/8/layout/lProcess2"/>
    <dgm:cxn modelId="{3C642EC5-9B0F-4515-8152-D6B4416DFBB2}" type="presParOf" srcId="{24422CF0-C0BD-4DF8-90F1-060A37971901}" destId="{E1A53324-5098-4FE2-B65B-AEFAF8171A99}" srcOrd="1" destOrd="0" presId="urn:microsoft.com/office/officeart/2005/8/layout/lProcess2"/>
    <dgm:cxn modelId="{CCB9E9B1-C6E7-4CC4-A8BF-7206829DEEEF}" type="presParOf" srcId="{24422CF0-C0BD-4DF8-90F1-060A37971901}" destId="{2574A6AC-D1E2-4930-87A0-3E4F8A7BF1B0}" srcOrd="2" destOrd="0" presId="urn:microsoft.com/office/officeart/2005/8/layout/lProcess2"/>
    <dgm:cxn modelId="{17974E9E-767E-47F4-918A-E5DA677C11F3}" type="presParOf" srcId="{24422CF0-C0BD-4DF8-90F1-060A37971901}" destId="{D3586CBA-BFAF-4BC5-9363-EF31E2BBF1EC}" srcOrd="3" destOrd="0" presId="urn:microsoft.com/office/officeart/2005/8/layout/lProcess2"/>
    <dgm:cxn modelId="{9F306BAE-B606-43AD-B509-904F91D4AD65}" type="presParOf" srcId="{24422CF0-C0BD-4DF8-90F1-060A37971901}" destId="{EEAFD8C0-5072-421E-A70D-340E86A1C72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E4A609-E77B-45AD-98D2-7DCFC98BFAC0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E68E6-996F-464F-BF92-A8C84572AB68}">
      <dgm:prSet phldrT="[Text]" custT="1"/>
      <dgm:spPr/>
      <dgm:t>
        <a:bodyPr/>
        <a:lstStyle/>
        <a:p>
          <a:r>
            <a:rPr lang="en-US" sz="2400" dirty="0">
              <a:solidFill>
                <a:srgbClr val="7030A0"/>
              </a:solidFill>
            </a:rPr>
            <a:t>Energy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400" dirty="0">
              <a:solidFill>
                <a:srgbClr val="7030A0"/>
              </a:solidFill>
            </a:rPr>
            <a:t>Access</a:t>
          </a:r>
        </a:p>
      </dgm:t>
    </dgm:pt>
    <dgm:pt modelId="{D1C2ED69-450A-472F-AC1A-ABFDDBA0DBF3}" type="parTrans" cxnId="{5094B620-9D94-48D2-AFA6-FFA554239CA8}">
      <dgm:prSet/>
      <dgm:spPr/>
      <dgm:t>
        <a:bodyPr/>
        <a:lstStyle/>
        <a:p>
          <a:endParaRPr lang="en-US" sz="2000"/>
        </a:p>
      </dgm:t>
    </dgm:pt>
    <dgm:pt modelId="{7B49FD15-273B-4D4F-A9FD-2ECDDAE588FC}" type="sibTrans" cxnId="{5094B620-9D94-48D2-AFA6-FFA554239CA8}">
      <dgm:prSet/>
      <dgm:spPr/>
      <dgm:t>
        <a:bodyPr/>
        <a:lstStyle/>
        <a:p>
          <a:endParaRPr lang="en-US" sz="2000"/>
        </a:p>
      </dgm:t>
    </dgm:pt>
    <dgm:pt modelId="{1F152F8B-9A41-41FE-8712-4597CE7AAFB7}">
      <dgm:prSet phldrT="[Text]" custT="1"/>
      <dgm:spPr/>
      <dgm:t>
        <a:bodyPr/>
        <a:lstStyle/>
        <a:p>
          <a:r>
            <a:rPr lang="en-US" sz="2400" dirty="0">
              <a:solidFill>
                <a:srgbClr val="7030A0"/>
              </a:solidFill>
            </a:rPr>
            <a:t>Food Security</a:t>
          </a:r>
        </a:p>
      </dgm:t>
    </dgm:pt>
    <dgm:pt modelId="{CBB8B635-E1AB-4BB9-8307-46837D9B52FB}" type="parTrans" cxnId="{5B780133-A965-4926-97CA-031FB25EB4D9}">
      <dgm:prSet/>
      <dgm:spPr/>
      <dgm:t>
        <a:bodyPr/>
        <a:lstStyle/>
        <a:p>
          <a:endParaRPr lang="en-US" sz="2000"/>
        </a:p>
      </dgm:t>
    </dgm:pt>
    <dgm:pt modelId="{7E1C0114-F52E-4553-A3F2-7BBE9FB05F6B}" type="sibTrans" cxnId="{5B780133-A965-4926-97CA-031FB25EB4D9}">
      <dgm:prSet/>
      <dgm:spPr/>
      <dgm:t>
        <a:bodyPr/>
        <a:lstStyle/>
        <a:p>
          <a:endParaRPr lang="en-US" sz="2000"/>
        </a:p>
      </dgm:t>
    </dgm:pt>
    <dgm:pt modelId="{6CEB59C5-8255-46F0-8079-219D0A318F50}">
      <dgm:prSet phldrT="[Text]" custT="1"/>
      <dgm:spPr/>
      <dgm:t>
        <a:bodyPr/>
        <a:lstStyle/>
        <a:p>
          <a:r>
            <a:rPr lang="en-US" sz="2400" dirty="0">
              <a:solidFill>
                <a:srgbClr val="7030A0"/>
              </a:solidFill>
            </a:rPr>
            <a:t>Health Outcomes</a:t>
          </a:r>
        </a:p>
      </dgm:t>
    </dgm:pt>
    <dgm:pt modelId="{35359EE1-F5A8-45A3-86ED-B347B83359D9}" type="parTrans" cxnId="{D029CB77-2854-4F00-9969-E36E7B2ECE1D}">
      <dgm:prSet/>
      <dgm:spPr/>
      <dgm:t>
        <a:bodyPr/>
        <a:lstStyle/>
        <a:p>
          <a:endParaRPr lang="en-US" sz="2000"/>
        </a:p>
      </dgm:t>
    </dgm:pt>
    <dgm:pt modelId="{37CC4859-0852-4B50-AFAD-F4A1C1362A2C}" type="sibTrans" cxnId="{D029CB77-2854-4F00-9969-E36E7B2ECE1D}">
      <dgm:prSet/>
      <dgm:spPr/>
      <dgm:t>
        <a:bodyPr/>
        <a:lstStyle/>
        <a:p>
          <a:endParaRPr lang="en-US" sz="2000"/>
        </a:p>
      </dgm:t>
    </dgm:pt>
    <dgm:pt modelId="{E35C1A42-004B-457F-B041-FABFE1A3E171}" type="pres">
      <dgm:prSet presAssocID="{C5E4A609-E77B-45AD-98D2-7DCFC98BFAC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2726773-8B20-4CC2-809A-A35E90FC0840}" type="pres">
      <dgm:prSet presAssocID="{8BFE68E6-996F-464F-BF92-A8C84572AB68}" presName="Accent1" presStyleCnt="0"/>
      <dgm:spPr/>
    </dgm:pt>
    <dgm:pt modelId="{AB3E904F-56A0-47FA-9946-7F8B5FFE9E12}" type="pres">
      <dgm:prSet presAssocID="{8BFE68E6-996F-464F-BF92-A8C84572AB68}" presName="Accent" presStyleLbl="node1" presStyleIdx="0" presStyleCnt="3"/>
      <dgm:spPr/>
    </dgm:pt>
    <dgm:pt modelId="{2BE572A3-6CC2-4B84-B909-987209A8B39A}" type="pres">
      <dgm:prSet presAssocID="{8BFE68E6-996F-464F-BF92-A8C84572AB68}" presName="Parent1" presStyleLbl="revTx" presStyleIdx="0" presStyleCnt="3" custScaleY="185756" custLinFactNeighborX="-229" custLinFactNeighborY="-31122">
        <dgm:presLayoutVars>
          <dgm:chMax val="1"/>
          <dgm:chPref val="1"/>
          <dgm:bulletEnabled val="1"/>
        </dgm:presLayoutVars>
      </dgm:prSet>
      <dgm:spPr/>
    </dgm:pt>
    <dgm:pt modelId="{D341A574-D49D-4DA5-A2E5-E6A62B221189}" type="pres">
      <dgm:prSet presAssocID="{1F152F8B-9A41-41FE-8712-4597CE7AAFB7}" presName="Accent2" presStyleCnt="0"/>
      <dgm:spPr/>
    </dgm:pt>
    <dgm:pt modelId="{8DE8C04C-2C7E-4991-B525-591B580E725E}" type="pres">
      <dgm:prSet presAssocID="{1F152F8B-9A41-41FE-8712-4597CE7AAFB7}" presName="Accent" presStyleLbl="node1" presStyleIdx="1" presStyleCnt="3"/>
      <dgm:spPr/>
    </dgm:pt>
    <dgm:pt modelId="{CF64EBC7-0D39-4E96-8086-3FF5BE4E4F5E}" type="pres">
      <dgm:prSet presAssocID="{1F152F8B-9A41-41FE-8712-4597CE7AAFB7}" presName="Parent2" presStyleLbl="revTx" presStyleIdx="1" presStyleCnt="3" custScaleX="144380" custScaleY="144058" custLinFactNeighborX="822" custLinFactNeighborY="-21831">
        <dgm:presLayoutVars>
          <dgm:chMax val="1"/>
          <dgm:chPref val="1"/>
          <dgm:bulletEnabled val="1"/>
        </dgm:presLayoutVars>
      </dgm:prSet>
      <dgm:spPr/>
    </dgm:pt>
    <dgm:pt modelId="{4CF10CFF-9B24-41DF-9451-5CF63553477F}" type="pres">
      <dgm:prSet presAssocID="{6CEB59C5-8255-46F0-8079-219D0A318F50}" presName="Accent3" presStyleCnt="0"/>
      <dgm:spPr/>
    </dgm:pt>
    <dgm:pt modelId="{3F725CE2-6761-47B0-8C9C-7C1BDF9310EA}" type="pres">
      <dgm:prSet presAssocID="{6CEB59C5-8255-46F0-8079-219D0A318F50}" presName="Accent" presStyleLbl="node1" presStyleIdx="2" presStyleCnt="3" custScaleX="115388" custLinFactNeighborX="13435" custLinFactNeighborY="-2000"/>
      <dgm:spPr/>
    </dgm:pt>
    <dgm:pt modelId="{A504310D-1C52-490E-9BBF-3836D717DD20}" type="pres">
      <dgm:prSet presAssocID="{6CEB59C5-8255-46F0-8079-219D0A318F50}" presName="Parent3" presStyleLbl="revTx" presStyleIdx="2" presStyleCnt="3" custScaleX="148682" custScaleY="90222" custLinFactNeighborX="16622" custLinFactNeighborY="-21608">
        <dgm:presLayoutVars>
          <dgm:chMax val="1"/>
          <dgm:chPref val="1"/>
          <dgm:bulletEnabled val="1"/>
        </dgm:presLayoutVars>
      </dgm:prSet>
      <dgm:spPr/>
    </dgm:pt>
  </dgm:ptLst>
  <dgm:cxnLst>
    <dgm:cxn modelId="{5094B620-9D94-48D2-AFA6-FFA554239CA8}" srcId="{C5E4A609-E77B-45AD-98D2-7DCFC98BFAC0}" destId="{8BFE68E6-996F-464F-BF92-A8C84572AB68}" srcOrd="0" destOrd="0" parTransId="{D1C2ED69-450A-472F-AC1A-ABFDDBA0DBF3}" sibTransId="{7B49FD15-273B-4D4F-A9FD-2ECDDAE588FC}"/>
    <dgm:cxn modelId="{5B780133-A965-4926-97CA-031FB25EB4D9}" srcId="{C5E4A609-E77B-45AD-98D2-7DCFC98BFAC0}" destId="{1F152F8B-9A41-41FE-8712-4597CE7AAFB7}" srcOrd="1" destOrd="0" parTransId="{CBB8B635-E1AB-4BB9-8307-46837D9B52FB}" sibTransId="{7E1C0114-F52E-4553-A3F2-7BBE9FB05F6B}"/>
    <dgm:cxn modelId="{CCDDCC3B-0623-4268-910C-349CF5C8DBE7}" type="presOf" srcId="{C5E4A609-E77B-45AD-98D2-7DCFC98BFAC0}" destId="{E35C1A42-004B-457F-B041-FABFE1A3E171}" srcOrd="0" destOrd="0" presId="urn:microsoft.com/office/officeart/2009/layout/CircleArrowProcess"/>
    <dgm:cxn modelId="{0D694055-4FB7-49B8-B227-849FA02DAC9A}" type="presOf" srcId="{6CEB59C5-8255-46F0-8079-219D0A318F50}" destId="{A504310D-1C52-490E-9BBF-3836D717DD20}" srcOrd="0" destOrd="0" presId="urn:microsoft.com/office/officeart/2009/layout/CircleArrowProcess"/>
    <dgm:cxn modelId="{A19C5B6E-3CCD-4E9A-A601-8ED2A5D55478}" type="presOf" srcId="{1F152F8B-9A41-41FE-8712-4597CE7AAFB7}" destId="{CF64EBC7-0D39-4E96-8086-3FF5BE4E4F5E}" srcOrd="0" destOrd="0" presId="urn:microsoft.com/office/officeart/2009/layout/CircleArrowProcess"/>
    <dgm:cxn modelId="{D029CB77-2854-4F00-9969-E36E7B2ECE1D}" srcId="{C5E4A609-E77B-45AD-98D2-7DCFC98BFAC0}" destId="{6CEB59C5-8255-46F0-8079-219D0A318F50}" srcOrd="2" destOrd="0" parTransId="{35359EE1-F5A8-45A3-86ED-B347B83359D9}" sibTransId="{37CC4859-0852-4B50-AFAD-F4A1C1362A2C}"/>
    <dgm:cxn modelId="{05DF7FE6-8870-40B4-9324-F0D3F9F5A6C5}" type="presOf" srcId="{8BFE68E6-996F-464F-BF92-A8C84572AB68}" destId="{2BE572A3-6CC2-4B84-B909-987209A8B39A}" srcOrd="0" destOrd="0" presId="urn:microsoft.com/office/officeart/2009/layout/CircleArrowProcess"/>
    <dgm:cxn modelId="{05BDEA71-A311-4F8A-AA9A-C1C3FBED379B}" type="presParOf" srcId="{E35C1A42-004B-457F-B041-FABFE1A3E171}" destId="{12726773-8B20-4CC2-809A-A35E90FC0840}" srcOrd="0" destOrd="0" presId="urn:microsoft.com/office/officeart/2009/layout/CircleArrowProcess"/>
    <dgm:cxn modelId="{9A29B3D8-FF84-42C3-9286-D758F3A740BD}" type="presParOf" srcId="{12726773-8B20-4CC2-809A-A35E90FC0840}" destId="{AB3E904F-56A0-47FA-9946-7F8B5FFE9E12}" srcOrd="0" destOrd="0" presId="urn:microsoft.com/office/officeart/2009/layout/CircleArrowProcess"/>
    <dgm:cxn modelId="{3BBBADB8-C5D5-4409-BCF5-2F7CE4EF6703}" type="presParOf" srcId="{E35C1A42-004B-457F-B041-FABFE1A3E171}" destId="{2BE572A3-6CC2-4B84-B909-987209A8B39A}" srcOrd="1" destOrd="0" presId="urn:microsoft.com/office/officeart/2009/layout/CircleArrowProcess"/>
    <dgm:cxn modelId="{5227B976-43A5-47C8-9BD7-080D5EB5E7B9}" type="presParOf" srcId="{E35C1A42-004B-457F-B041-FABFE1A3E171}" destId="{D341A574-D49D-4DA5-A2E5-E6A62B221189}" srcOrd="2" destOrd="0" presId="urn:microsoft.com/office/officeart/2009/layout/CircleArrowProcess"/>
    <dgm:cxn modelId="{A600375A-FEE4-44DF-9BC1-77B0F30A10D1}" type="presParOf" srcId="{D341A574-D49D-4DA5-A2E5-E6A62B221189}" destId="{8DE8C04C-2C7E-4991-B525-591B580E725E}" srcOrd="0" destOrd="0" presId="urn:microsoft.com/office/officeart/2009/layout/CircleArrowProcess"/>
    <dgm:cxn modelId="{512E71F1-5068-4087-AAEC-F6E5C69DE3D2}" type="presParOf" srcId="{E35C1A42-004B-457F-B041-FABFE1A3E171}" destId="{CF64EBC7-0D39-4E96-8086-3FF5BE4E4F5E}" srcOrd="3" destOrd="0" presId="urn:microsoft.com/office/officeart/2009/layout/CircleArrowProcess"/>
    <dgm:cxn modelId="{EC7F0818-78A6-444E-9482-79DCAFB4C3DC}" type="presParOf" srcId="{E35C1A42-004B-457F-B041-FABFE1A3E171}" destId="{4CF10CFF-9B24-41DF-9451-5CF63553477F}" srcOrd="4" destOrd="0" presId="urn:microsoft.com/office/officeart/2009/layout/CircleArrowProcess"/>
    <dgm:cxn modelId="{1C6F8049-7109-43FB-A61F-D4E193B15F6E}" type="presParOf" srcId="{4CF10CFF-9B24-41DF-9451-5CF63553477F}" destId="{3F725CE2-6761-47B0-8C9C-7C1BDF9310EA}" srcOrd="0" destOrd="0" presId="urn:microsoft.com/office/officeart/2009/layout/CircleArrowProcess"/>
    <dgm:cxn modelId="{876D3910-5397-4E46-B0AA-931731C65E55}" type="presParOf" srcId="{E35C1A42-004B-457F-B041-FABFE1A3E171}" destId="{A504310D-1C52-490E-9BBF-3836D717DD2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40B51-E50D-4DD4-89F3-1AB85AB368F0}">
      <dsp:nvSpPr>
        <dsp:cNvPr id="0" name=""/>
        <dsp:cNvSpPr/>
      </dsp:nvSpPr>
      <dsp:spPr>
        <a:xfrm>
          <a:off x="0" y="0"/>
          <a:ext cx="4855290" cy="3471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Sugarcane is produced in all 4 regions of Uganda. By 2005 only  4 large-scale milling companies were operational. The main sources of cane are: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Nucleus estates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Outgrowers who are either;</a:t>
          </a:r>
          <a:r>
            <a:rPr lang="en-US" sz="16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①</a:t>
          </a:r>
          <a:r>
            <a:rPr lang="en-US" sz="2000" i="1" kern="1200" dirty="0"/>
            <a:t>register and aided by mills, </a:t>
          </a:r>
          <a:r>
            <a:rPr lang="en-US" sz="16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②</a:t>
          </a:r>
          <a:r>
            <a:rPr lang="en-US" sz="2000" i="1" kern="1200" dirty="0">
              <a:sym typeface="Symbol" panose="05050102010706020507" pitchFamily="18" charset="2"/>
            </a:rPr>
            <a:t> </a:t>
          </a:r>
          <a:r>
            <a:rPr lang="en-GB" sz="2000" i="1" kern="1200" dirty="0"/>
            <a:t>registered but unaided; </a:t>
          </a:r>
          <a:endParaRPr lang="en-US" sz="2000" i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Independent growers</a:t>
          </a:r>
        </a:p>
      </dsp:txBody>
      <dsp:txXfrm>
        <a:off x="0" y="0"/>
        <a:ext cx="4855290" cy="3471204"/>
      </dsp:txXfrm>
    </dsp:sp>
    <dsp:sp modelId="{0AC78F95-2A28-4B23-B269-8948F3B4BA43}">
      <dsp:nvSpPr>
        <dsp:cNvPr id="0" name=""/>
        <dsp:cNvSpPr/>
      </dsp:nvSpPr>
      <dsp:spPr>
        <a:xfrm>
          <a:off x="5528276" y="183632"/>
          <a:ext cx="5584885" cy="2555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By 2015 , more 14 small-scale mills joined (increasing competition for cane)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These largely source sugarcane from registered (un-aided) &amp; independent growers</a:t>
          </a:r>
        </a:p>
      </dsp:txBody>
      <dsp:txXfrm>
        <a:off x="5528276" y="183632"/>
        <a:ext cx="5584885" cy="2555252"/>
      </dsp:txXfrm>
    </dsp:sp>
    <dsp:sp modelId="{737652EF-9161-4120-8AE5-D840E402FAE4}">
      <dsp:nvSpPr>
        <dsp:cNvPr id="0" name=""/>
        <dsp:cNvSpPr/>
      </dsp:nvSpPr>
      <dsp:spPr>
        <a:xfrm>
          <a:off x="0" y="3777119"/>
          <a:ext cx="5896202" cy="21750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The increased expansion in sugar processing provides opportunities for inclusive rural transformation via: expanded off-farm employment; better access to agricultural services &amp; infrastructure</a:t>
          </a:r>
          <a:endParaRPr lang="en-US" sz="2600" kern="1200" dirty="0"/>
        </a:p>
      </dsp:txBody>
      <dsp:txXfrm>
        <a:off x="0" y="3777119"/>
        <a:ext cx="5896202" cy="2175040"/>
      </dsp:txXfrm>
    </dsp:sp>
    <dsp:sp modelId="{EA946458-F596-4E5E-80E4-2A4075B14FD6}">
      <dsp:nvSpPr>
        <dsp:cNvPr id="0" name=""/>
        <dsp:cNvSpPr/>
      </dsp:nvSpPr>
      <dsp:spPr>
        <a:xfrm>
          <a:off x="7572362" y="3614653"/>
          <a:ext cx="3306568" cy="19018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/>
            <a:t>Thus, making the study to contribute to</a:t>
          </a:r>
          <a:r>
            <a:rPr lang="en-US" sz="2800" b="0" kern="1200" dirty="0"/>
            <a:t> PRCI theme of </a:t>
          </a:r>
          <a:r>
            <a:rPr lang="en-US" sz="2800" b="0" i="1" kern="1200" dirty="0"/>
            <a:t> inclusive agricultural  transformation</a:t>
          </a:r>
          <a:endParaRPr lang="en-US" sz="2800" b="0" kern="1200" dirty="0"/>
        </a:p>
      </dsp:txBody>
      <dsp:txXfrm>
        <a:off x="7572362" y="3614653"/>
        <a:ext cx="3306568" cy="19018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33F0C-212A-4E7B-A35E-131C875B2BE4}">
      <dsp:nvSpPr>
        <dsp:cNvPr id="0" name=""/>
        <dsp:cNvSpPr/>
      </dsp:nvSpPr>
      <dsp:spPr>
        <a:xfrm>
          <a:off x="537685" y="0"/>
          <a:ext cx="3348514" cy="35285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F21B4-3301-4AE0-948D-DD92C038CBA7}">
      <dsp:nvSpPr>
        <dsp:cNvPr id="0" name=""/>
        <dsp:cNvSpPr/>
      </dsp:nvSpPr>
      <dsp:spPr>
        <a:xfrm>
          <a:off x="1943100" y="353194"/>
          <a:ext cx="1530927" cy="627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30A0"/>
              </a:solidFill>
            </a:rPr>
            <a:t>Availability</a:t>
          </a:r>
        </a:p>
      </dsp:txBody>
      <dsp:txXfrm>
        <a:off x="1943100" y="353194"/>
        <a:ext cx="1530927" cy="627135"/>
      </dsp:txXfrm>
    </dsp:sp>
    <dsp:sp modelId="{F0441680-DB75-4945-B32B-09EEE1213A7C}">
      <dsp:nvSpPr>
        <dsp:cNvPr id="0" name=""/>
        <dsp:cNvSpPr/>
      </dsp:nvSpPr>
      <dsp:spPr>
        <a:xfrm>
          <a:off x="1943100" y="1058722"/>
          <a:ext cx="1530927" cy="627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30A0"/>
              </a:solidFill>
            </a:rPr>
            <a:t>Access</a:t>
          </a:r>
        </a:p>
      </dsp:txBody>
      <dsp:txXfrm>
        <a:off x="1943100" y="1058722"/>
        <a:ext cx="1530927" cy="627135"/>
      </dsp:txXfrm>
    </dsp:sp>
    <dsp:sp modelId="{EB7ED18D-FD24-472C-9116-5C28C24826EB}">
      <dsp:nvSpPr>
        <dsp:cNvPr id="0" name=""/>
        <dsp:cNvSpPr/>
      </dsp:nvSpPr>
      <dsp:spPr>
        <a:xfrm>
          <a:off x="1943100" y="1764250"/>
          <a:ext cx="1530927" cy="627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30A0"/>
              </a:solidFill>
            </a:rPr>
            <a:t>Utilization</a:t>
          </a:r>
        </a:p>
      </dsp:txBody>
      <dsp:txXfrm>
        <a:off x="1943100" y="1764250"/>
        <a:ext cx="1530927" cy="627135"/>
      </dsp:txXfrm>
    </dsp:sp>
    <dsp:sp modelId="{54BAB5AC-77A4-4E17-B6D2-F1784E440A9A}">
      <dsp:nvSpPr>
        <dsp:cNvPr id="0" name=""/>
        <dsp:cNvSpPr/>
      </dsp:nvSpPr>
      <dsp:spPr>
        <a:xfrm>
          <a:off x="1943100" y="2469778"/>
          <a:ext cx="1530927" cy="627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30A0"/>
              </a:solidFill>
            </a:rPr>
            <a:t>Stability</a:t>
          </a:r>
        </a:p>
      </dsp:txBody>
      <dsp:txXfrm>
        <a:off x="1943100" y="2469778"/>
        <a:ext cx="1530927" cy="627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B28D4-7A30-4478-BEC2-66B4681EBB73}">
      <dsp:nvSpPr>
        <dsp:cNvPr id="0" name=""/>
        <dsp:cNvSpPr/>
      </dsp:nvSpPr>
      <dsp:spPr>
        <a:xfrm>
          <a:off x="0" y="0"/>
          <a:ext cx="10599313" cy="56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u="none" kern="1200" dirty="0"/>
            <a:t>The emerging challenge</a:t>
          </a:r>
        </a:p>
      </dsp:txBody>
      <dsp:txXfrm>
        <a:off x="27410" y="27410"/>
        <a:ext cx="10544493" cy="506684"/>
      </dsp:txXfrm>
    </dsp:sp>
    <dsp:sp modelId="{96AB020E-CF38-4BE4-BB1E-AF971B34D04E}">
      <dsp:nvSpPr>
        <dsp:cNvPr id="0" name=""/>
        <dsp:cNvSpPr/>
      </dsp:nvSpPr>
      <dsp:spPr>
        <a:xfrm>
          <a:off x="0" y="561605"/>
          <a:ext cx="10599313" cy="320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2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①</a:t>
          </a:r>
          <a:r>
            <a:rPr lang="en-US" sz="2400" i="0" kern="1200" dirty="0"/>
            <a:t>Large mills need access to a minimum amount of cane each year to minimize costs; 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i="1" kern="1200" dirty="0">
              <a:solidFill>
                <a:schemeClr val="accent1"/>
              </a:solidFill>
            </a:rPr>
            <a:t>They need a minimum number of outgrowers to supply this cane</a:t>
          </a:r>
          <a:endParaRPr lang="en-US" sz="2400" kern="1200" dirty="0">
            <a:solidFill>
              <a:schemeClr val="accent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②</a:t>
          </a:r>
          <a:r>
            <a:rPr lang="en-US" sz="2400" kern="1200" dirty="0"/>
            <a:t>Out-growers need a mill relatively close to them,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i="1" kern="1200" dirty="0">
              <a:sym typeface="Symbol" panose="05050102010706020507" pitchFamily="18" charset="2"/>
            </a:rPr>
            <a:t> </a:t>
          </a:r>
          <a:r>
            <a:rPr lang="en-US" sz="2400" i="1" kern="1200" dirty="0">
              <a:solidFill>
                <a:schemeClr val="accent1"/>
              </a:solidFill>
              <a:sym typeface="Symbol" panose="05050102010706020507" pitchFamily="18" charset="2"/>
            </a:rPr>
            <a:t>H</a:t>
          </a:r>
          <a:r>
            <a:rPr lang="en-US" sz="2400" i="1" kern="1200" dirty="0">
              <a:solidFill>
                <a:schemeClr val="accent1"/>
              </a:solidFill>
            </a:rPr>
            <a:t>arvested cane is both perishable and heavy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③</a:t>
          </a:r>
          <a:r>
            <a:rPr lang="en-US" sz="2400" i="0" kern="1200" dirty="0"/>
            <a:t>Fewer mills can improve coordination, but can also reduce cane price competition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i="1" kern="1200" dirty="0">
              <a:solidFill>
                <a:schemeClr val="accent1"/>
              </a:solidFill>
            </a:rPr>
            <a:t>This is not good for growers</a:t>
          </a:r>
        </a:p>
      </dsp:txBody>
      <dsp:txXfrm>
        <a:off x="0" y="561605"/>
        <a:ext cx="10599313" cy="3202469"/>
      </dsp:txXfrm>
    </dsp:sp>
    <dsp:sp modelId="{99897F16-6962-471F-B4E1-9BFFD68248F3}">
      <dsp:nvSpPr>
        <dsp:cNvPr id="0" name=""/>
        <dsp:cNvSpPr/>
      </dsp:nvSpPr>
      <dsp:spPr>
        <a:xfrm>
          <a:off x="0" y="3676819"/>
          <a:ext cx="10599313" cy="8835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This implies that there is a tradeoff between the benefits of </a:t>
          </a:r>
          <a:r>
            <a:rPr lang="en-US" sz="2800" b="1" kern="1200" dirty="0">
              <a:solidFill>
                <a:schemeClr val="tx1"/>
              </a:solidFill>
            </a:rPr>
            <a:t>COORDINATION</a:t>
          </a:r>
          <a:r>
            <a:rPr lang="en-US" sz="2800" kern="1200" dirty="0">
              <a:solidFill>
                <a:schemeClr val="tx1"/>
              </a:solidFill>
            </a:rPr>
            <a:t> &amp; </a:t>
          </a:r>
          <a:r>
            <a:rPr lang="en-US" sz="2800" b="1" kern="1200" dirty="0">
              <a:solidFill>
                <a:schemeClr val="tx1"/>
              </a:solidFill>
            </a:rPr>
            <a:t>COMPETITION</a:t>
          </a:r>
        </a:p>
      </dsp:txBody>
      <dsp:txXfrm>
        <a:off x="43132" y="3719951"/>
        <a:ext cx="10513049" cy="797295"/>
      </dsp:txXfrm>
    </dsp:sp>
    <dsp:sp modelId="{5A0C529B-BB3E-4A37-B858-D870A80F42A2}">
      <dsp:nvSpPr>
        <dsp:cNvPr id="0" name=""/>
        <dsp:cNvSpPr/>
      </dsp:nvSpPr>
      <dsp:spPr>
        <a:xfrm>
          <a:off x="0" y="4659104"/>
          <a:ext cx="10599313" cy="1065453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Both, outgrowers and mills need sound institutional arrangements to coordinate them for each to realize gains.</a:t>
          </a:r>
        </a:p>
      </dsp:txBody>
      <dsp:txXfrm>
        <a:off x="52011" y="4711115"/>
        <a:ext cx="10495291" cy="961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14F1-8E2D-4BDC-A6FF-1D547E50E8B4}">
      <dsp:nvSpPr>
        <dsp:cNvPr id="0" name=""/>
        <dsp:cNvSpPr/>
      </dsp:nvSpPr>
      <dsp:spPr>
        <a:xfrm>
          <a:off x="4495519" y="838694"/>
          <a:ext cx="1587986" cy="289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1093" y="0"/>
              </a:lnTo>
              <a:lnTo>
                <a:pt x="811093" y="289428"/>
              </a:lnTo>
              <a:lnTo>
                <a:pt x="1587986" y="28942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248406" y="980461"/>
        <a:ext cx="82213" cy="5895"/>
      </dsp:txXfrm>
    </dsp:sp>
    <dsp:sp modelId="{48A188E4-8D17-4F74-98C2-5CF9DA6345BF}">
      <dsp:nvSpPr>
        <dsp:cNvPr id="0" name=""/>
        <dsp:cNvSpPr/>
      </dsp:nvSpPr>
      <dsp:spPr>
        <a:xfrm>
          <a:off x="0" y="70530"/>
          <a:ext cx="4497319" cy="1536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President, on April 28, 2020, signed into law the Sugar Act 2020. </a:t>
          </a:r>
          <a:endParaRPr lang="en-US" sz="2400" kern="1200" dirty="0"/>
        </a:p>
      </dsp:txBody>
      <dsp:txXfrm>
        <a:off x="0" y="70530"/>
        <a:ext cx="4497319" cy="1536328"/>
      </dsp:txXfrm>
    </dsp:sp>
    <dsp:sp modelId="{AC86A149-B79D-4919-B4E4-972C8F9D0043}">
      <dsp:nvSpPr>
        <dsp:cNvPr id="0" name=""/>
        <dsp:cNvSpPr/>
      </dsp:nvSpPr>
      <dsp:spPr>
        <a:xfrm>
          <a:off x="2359615" y="2176795"/>
          <a:ext cx="6410119" cy="252627"/>
        </a:xfrm>
        <a:custGeom>
          <a:avLst/>
          <a:gdLst/>
          <a:ahLst/>
          <a:cxnLst/>
          <a:rect l="0" t="0" r="0" b="0"/>
          <a:pathLst>
            <a:path>
              <a:moveTo>
                <a:pt x="6410119" y="0"/>
              </a:moveTo>
              <a:lnTo>
                <a:pt x="6410119" y="143413"/>
              </a:lnTo>
              <a:lnTo>
                <a:pt x="0" y="143413"/>
              </a:lnTo>
              <a:lnTo>
                <a:pt x="0" y="252627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404265" y="2300162"/>
        <a:ext cx="320818" cy="5895"/>
      </dsp:txXfrm>
    </dsp:sp>
    <dsp:sp modelId="{FBBB02A5-5413-4786-9BFF-7C460463E915}">
      <dsp:nvSpPr>
        <dsp:cNvPr id="0" name=""/>
        <dsp:cNvSpPr/>
      </dsp:nvSpPr>
      <dsp:spPr>
        <a:xfrm>
          <a:off x="6115906" y="77651"/>
          <a:ext cx="5307655" cy="2100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There are still areas of contention pertaining to licensing of sugar mills e.g</a:t>
          </a:r>
          <a:r>
            <a:rPr lang="en-GB" sz="2400" kern="1200" dirty="0">
              <a:solidFill>
                <a:srgbClr val="FF0000"/>
              </a:solidFill>
            </a:rPr>
            <a:t>.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</a:rPr>
            <a:t>Creation of an exclusion zone of a 25-kilometre radius.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</a:rPr>
            <a:t>A requirement that out growers in a particular radii  supply cane to that mill.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115906" y="77651"/>
        <a:ext cx="5307655" cy="2100944"/>
      </dsp:txXfrm>
    </dsp:sp>
    <dsp:sp modelId="{6F123F2C-05CA-49FA-B58F-E88BE934B578}">
      <dsp:nvSpPr>
        <dsp:cNvPr id="0" name=""/>
        <dsp:cNvSpPr/>
      </dsp:nvSpPr>
      <dsp:spPr>
        <a:xfrm>
          <a:off x="4582456" y="3905796"/>
          <a:ext cx="719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009" y="45720"/>
              </a:lnTo>
              <a:lnTo>
                <a:pt x="377009" y="103578"/>
              </a:lnTo>
              <a:lnTo>
                <a:pt x="719819" y="10357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23550" y="3948568"/>
        <a:ext cx="37632" cy="5895"/>
      </dsp:txXfrm>
    </dsp:sp>
    <dsp:sp modelId="{60F333D6-344D-4CFB-9D68-60F7F259D166}">
      <dsp:nvSpPr>
        <dsp:cNvPr id="0" name=""/>
        <dsp:cNvSpPr/>
      </dsp:nvSpPr>
      <dsp:spPr>
        <a:xfrm>
          <a:off x="134973" y="2461823"/>
          <a:ext cx="4449283" cy="2979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1" u="sng" kern="1200" dirty="0"/>
            <a:t>Proponents</a:t>
          </a:r>
          <a:r>
            <a:rPr lang="en-GB" sz="2400" kern="1200" dirty="0"/>
            <a:t> </a:t>
          </a:r>
          <a:r>
            <a:rPr lang="en-GB" sz="2400" kern="1200" dirty="0">
              <a:solidFill>
                <a:schemeClr val="tx1"/>
              </a:solidFill>
            </a:rPr>
            <a:t>of the act argue that: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Lack of zoning would affect the sugar industry by facilitating the small new factories to undermine the efforts of historical big players.</a:t>
          </a:r>
          <a:endParaRPr lang="en-US" sz="24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dirty="0">
              <a:solidFill>
                <a:srgbClr val="FF0000"/>
              </a:solidFill>
            </a:rPr>
            <a:t>Argue for COORDINATION of sugar VC</a:t>
          </a:r>
          <a:endParaRPr lang="en-US" sz="2000" i="1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134973" y="2461823"/>
        <a:ext cx="4449283" cy="2979386"/>
      </dsp:txXfrm>
    </dsp:sp>
    <dsp:sp modelId="{9394526E-0B02-4648-A1C6-B41BB1D65BA9}">
      <dsp:nvSpPr>
        <dsp:cNvPr id="0" name=""/>
        <dsp:cNvSpPr/>
      </dsp:nvSpPr>
      <dsp:spPr>
        <a:xfrm>
          <a:off x="8639925" y="4009374"/>
          <a:ext cx="637625" cy="191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912" y="0"/>
              </a:lnTo>
              <a:lnTo>
                <a:pt x="335912" y="191872"/>
              </a:lnTo>
              <a:lnTo>
                <a:pt x="637625" y="191872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941357" y="4102362"/>
        <a:ext cx="34761" cy="5895"/>
      </dsp:txXfrm>
    </dsp:sp>
    <dsp:sp modelId="{DE69D5C6-527C-467A-9E8D-EF98E8A3ECCA}">
      <dsp:nvSpPr>
        <dsp:cNvPr id="0" name=""/>
        <dsp:cNvSpPr/>
      </dsp:nvSpPr>
      <dsp:spPr>
        <a:xfrm>
          <a:off x="5334676" y="2562905"/>
          <a:ext cx="3307049" cy="2892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However, </a:t>
          </a:r>
          <a:r>
            <a:rPr lang="en-GB" sz="2400" u="sng" kern="1200" dirty="0">
              <a:solidFill>
                <a:schemeClr val="tx1"/>
              </a:solidFill>
            </a:rPr>
            <a:t>Opponents </a:t>
          </a:r>
          <a:r>
            <a:rPr lang="en-GB" sz="2400" kern="1200" dirty="0">
              <a:solidFill>
                <a:schemeClr val="tx1"/>
              </a:solidFill>
            </a:rPr>
            <a:t> against the act argued that zoning would provide monopsony power and affect prices.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>
              <a:solidFill>
                <a:srgbClr val="FF0000"/>
              </a:solidFill>
            </a:rPr>
            <a:t>Argue for COMPETITION </a:t>
          </a:r>
          <a:endParaRPr lang="en-US" sz="2000" b="0" kern="1200" dirty="0">
            <a:solidFill>
              <a:srgbClr val="FF0000"/>
            </a:solidFill>
          </a:endParaRPr>
        </a:p>
      </dsp:txBody>
      <dsp:txXfrm>
        <a:off x="5334676" y="2562905"/>
        <a:ext cx="3307049" cy="2892936"/>
      </dsp:txXfrm>
    </dsp:sp>
    <dsp:sp modelId="{E3FA14CF-B917-4174-AF7E-1A5E32963344}">
      <dsp:nvSpPr>
        <dsp:cNvPr id="0" name=""/>
        <dsp:cNvSpPr/>
      </dsp:nvSpPr>
      <dsp:spPr>
        <a:xfrm>
          <a:off x="9309951" y="2890335"/>
          <a:ext cx="2074965" cy="262182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This study seeks to INFORM this  debate</a:t>
          </a:r>
        </a:p>
      </dsp:txBody>
      <dsp:txXfrm>
        <a:off x="9309951" y="2890335"/>
        <a:ext cx="2074965" cy="2621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4D61-B211-4AB3-8BD6-D8BB89375616}">
      <dsp:nvSpPr>
        <dsp:cNvPr id="0" name=""/>
        <dsp:cNvSpPr/>
      </dsp:nvSpPr>
      <dsp:spPr>
        <a:xfrm>
          <a:off x="0" y="105871"/>
          <a:ext cx="5749450" cy="248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Q1) </a:t>
          </a:r>
          <a:r>
            <a:rPr lang="en-US" sz="2200" kern="1200" dirty="0"/>
            <a:t>How do the different institutional arrangements between cane growers and processors function?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dirty="0"/>
            <a:t>What are the gendered roles, constraints, and opportunities within these different schemes?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u="sng" kern="1200" dirty="0">
              <a:solidFill>
                <a:schemeClr val="accent1"/>
              </a:solidFill>
            </a:rPr>
            <a:t>Note:</a:t>
          </a:r>
          <a:r>
            <a:rPr lang="en-US" sz="2000" b="0" i="0" kern="1200" dirty="0">
              <a:solidFill>
                <a:schemeClr val="accent1"/>
              </a:solidFill>
            </a:rPr>
            <a:t> aided” farmers receive inputs on credit, technical assistance &amp; Access to bank credit?</a:t>
          </a:r>
          <a:r>
            <a:rPr lang="en-US" sz="2000" b="0" i="0" kern="1200" dirty="0"/>
            <a:t> </a:t>
          </a:r>
          <a:endParaRPr lang="en-US" sz="2000" i="1" kern="1200" dirty="0"/>
        </a:p>
      </dsp:txBody>
      <dsp:txXfrm>
        <a:off x="0" y="105871"/>
        <a:ext cx="5749450" cy="2486266"/>
      </dsp:txXfrm>
    </dsp:sp>
    <dsp:sp modelId="{52A5477F-A6AF-491F-AA12-D216F4D82102}">
      <dsp:nvSpPr>
        <dsp:cNvPr id="0" name=""/>
        <dsp:cNvSpPr/>
      </dsp:nvSpPr>
      <dsp:spPr>
        <a:xfrm>
          <a:off x="6391141" y="118750"/>
          <a:ext cx="4658932" cy="248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Q2)</a:t>
          </a:r>
          <a:r>
            <a:rPr lang="en-US" sz="2200" kern="1200" dirty="0"/>
            <a:t> What are the determinants of farmer’s choice of outgrower scheme?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dirty="0"/>
            <a:t>What are the barriers to entry into the schemes?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u="sng" kern="1200" dirty="0">
              <a:solidFill>
                <a:schemeClr val="accent1"/>
              </a:solidFill>
            </a:rPr>
            <a:t>Note: </a:t>
          </a:r>
          <a:r>
            <a:rPr lang="en-US" sz="2000" i="1" kern="1200" dirty="0">
              <a:solidFill>
                <a:schemeClr val="accent1"/>
              </a:solidFill>
            </a:rPr>
            <a:t>Schemes are: aided/unaided registered, and independent growers</a:t>
          </a:r>
        </a:p>
      </dsp:txBody>
      <dsp:txXfrm>
        <a:off x="6391141" y="118750"/>
        <a:ext cx="4658932" cy="2486266"/>
      </dsp:txXfrm>
    </dsp:sp>
    <dsp:sp modelId="{D7477734-11EF-478B-B81F-333C243FB38E}">
      <dsp:nvSpPr>
        <dsp:cNvPr id="0" name=""/>
        <dsp:cNvSpPr/>
      </dsp:nvSpPr>
      <dsp:spPr>
        <a:xfrm>
          <a:off x="36665" y="2864848"/>
          <a:ext cx="5655800" cy="3030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Q3)</a:t>
          </a:r>
          <a:r>
            <a:rPr lang="en-US" sz="2200" kern="1200" dirty="0"/>
            <a:t> What are the outcomes of participating in different schemes in terms of productivity, profitability and food and nutrition security?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dirty="0">
              <a:solidFill>
                <a:schemeClr val="tx1"/>
              </a:solidFill>
            </a:rPr>
            <a:t>How do the costs and benefits of participation vary (e.g. by gender, wealth, location)?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1" kern="1200" dirty="0"/>
            <a:t>What is the potential for the schemes to contribute to sustainable and inclusive rural transformation?</a:t>
          </a:r>
        </a:p>
      </dsp:txBody>
      <dsp:txXfrm>
        <a:off x="36665" y="2864848"/>
        <a:ext cx="5655800" cy="3030833"/>
      </dsp:txXfrm>
    </dsp:sp>
    <dsp:sp modelId="{4CF9366D-3BBE-42AD-9D3A-9AC70B065C1D}">
      <dsp:nvSpPr>
        <dsp:cNvPr id="0" name=""/>
        <dsp:cNvSpPr/>
      </dsp:nvSpPr>
      <dsp:spPr>
        <a:xfrm>
          <a:off x="6433408" y="2992829"/>
          <a:ext cx="4616665" cy="2486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Q4) </a:t>
          </a:r>
          <a:r>
            <a:rPr lang="en-US" sz="2200" kern="1200" dirty="0"/>
            <a:t>What are the likely  effects of covid-19 on the sugarcane VC in Uganda”</a:t>
          </a:r>
          <a:endParaRPr lang="en-US" sz="2200" i="1" kern="1200" dirty="0"/>
        </a:p>
      </dsp:txBody>
      <dsp:txXfrm>
        <a:off x="6433408" y="2992829"/>
        <a:ext cx="4616665" cy="2486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4B4B-84FA-4DF9-A462-C40B23E84FC7}">
      <dsp:nvSpPr>
        <dsp:cNvPr id="0" name=""/>
        <dsp:cNvSpPr/>
      </dsp:nvSpPr>
      <dsp:spPr>
        <a:xfrm>
          <a:off x="6260" y="0"/>
          <a:ext cx="6401158" cy="59545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rgbClr val="FF0000"/>
              </a:solidFill>
            </a:rPr>
            <a:t>Research  Q1 &amp; Q4</a:t>
          </a:r>
          <a:endParaRPr lang="en-US" sz="2800" b="0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/>
            <a:t>Document and literature reviews to:</a:t>
          </a:r>
          <a:endParaRPr lang="en-US" sz="24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Identify evidence on different institutional arrangements governing sugarcane growing (</a:t>
          </a:r>
          <a:r>
            <a:rPr lang="en-GB" sz="2000" kern="1200" dirty="0" err="1"/>
            <a:t>e.g</a:t>
          </a:r>
          <a:r>
            <a:rPr lang="en-GB" sz="2000" kern="1200" dirty="0"/>
            <a:t>, coordination Vs competition)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Understand how institutional arrangements are gender sensitive &amp; provide more equitable opportunities</a:t>
          </a:r>
          <a:endParaRPr lang="en-US" sz="20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/>
            <a:t>Qualitative research (FGDs and KIIs) to gather information on:</a:t>
          </a:r>
          <a:endParaRPr lang="en-US" sz="24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Existing institutional arrangements along the sugar cane VC:- 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Contractual arrangements between mills &amp; outgrowers;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Gendered division of labour &amp; Access to and control over resources and services along the value chain;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Marketing arrangements (formal and informal)</a:t>
          </a:r>
        </a:p>
      </dsp:txBody>
      <dsp:txXfrm>
        <a:off x="180663" y="174403"/>
        <a:ext cx="6052352" cy="5605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08F16-19FF-47C6-9305-AB998BDE23AA}">
      <dsp:nvSpPr>
        <dsp:cNvPr id="0" name=""/>
        <dsp:cNvSpPr/>
      </dsp:nvSpPr>
      <dsp:spPr>
        <a:xfrm>
          <a:off x="0" y="0"/>
          <a:ext cx="5213258" cy="56924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FF0000"/>
              </a:solidFill>
            </a:rPr>
            <a:t>Research Q2, Q3, &amp; Q4</a:t>
          </a:r>
          <a:endParaRPr lang="en-US" sz="2800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1" kern="1200" dirty="0"/>
            <a:t>Empirical analysis: </a:t>
          </a:r>
          <a:endParaRPr lang="en-US" sz="2400" b="1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 double-hurdle model to examine determinants of the choice to grow sugarcane and the intensity of production;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Multinomial logit model - Determinants of choice of out-grower scheme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OLS and 2SLS – to examine the productivity and profitability effect of production arrangement and gender 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</a:t>
          </a:r>
          <a:r>
            <a:rPr lang="en-GB" sz="2000" kern="1200" dirty="0"/>
            <a:t>Trade map- International Trade Centre (ITC) </a:t>
          </a:r>
          <a:r>
            <a:rPr lang="en-US" sz="2000" kern="1200" dirty="0"/>
            <a:t>data to examine the effect of COVID-19 on sugar exports </a:t>
          </a:r>
        </a:p>
      </dsp:txBody>
      <dsp:txXfrm>
        <a:off x="152691" y="152691"/>
        <a:ext cx="4907876" cy="5387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95FB9-C58F-41EA-8C90-4F4DB95E4D1E}">
      <dsp:nvSpPr>
        <dsp:cNvPr id="0" name=""/>
        <dsp:cNvSpPr/>
      </dsp:nvSpPr>
      <dsp:spPr>
        <a:xfrm>
          <a:off x="8234" y="32724"/>
          <a:ext cx="2327947" cy="5773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Study Area: </a:t>
          </a:r>
          <a:endParaRPr lang="en-US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Three major sugarcane production regions: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Eastern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Northern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Western</a:t>
          </a:r>
          <a:endParaRPr lang="en-US" sz="2000" kern="1200" dirty="0"/>
        </a:p>
      </dsp:txBody>
      <dsp:txXfrm>
        <a:off x="76417" y="100907"/>
        <a:ext cx="2191581" cy="5637465"/>
      </dsp:txXfrm>
    </dsp:sp>
    <dsp:sp modelId="{D00FDF09-E51E-4D4E-9720-BCEBBE9EF65A}">
      <dsp:nvSpPr>
        <dsp:cNvPr id="0" name=""/>
        <dsp:cNvSpPr/>
      </dsp:nvSpPr>
      <dsp:spPr>
        <a:xfrm>
          <a:off x="2615402" y="2573406"/>
          <a:ext cx="591948" cy="69246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615402" y="2711899"/>
        <a:ext cx="414364" cy="415481"/>
      </dsp:txXfrm>
    </dsp:sp>
    <dsp:sp modelId="{484E1FE8-5028-46DD-97D5-EF106E8E74A4}">
      <dsp:nvSpPr>
        <dsp:cNvPr id="0" name=""/>
        <dsp:cNvSpPr/>
      </dsp:nvSpPr>
      <dsp:spPr>
        <a:xfrm>
          <a:off x="3453064" y="48949"/>
          <a:ext cx="3195821" cy="5741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Secondary data </a:t>
          </a:r>
          <a:r>
            <a:rPr lang="en-GB" sz="2800" i="1" kern="1200" dirty="0"/>
            <a:t>  </a:t>
          </a:r>
          <a:endParaRPr lang="en-US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In-depth descriptive analysis based on the 2014 Uganda Population and Housing Census (UPHC).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The panel survey datasets by </a:t>
          </a:r>
          <a:r>
            <a:rPr lang="en-GB" sz="2000" kern="1200" dirty="0" err="1"/>
            <a:t>UBoS</a:t>
          </a:r>
          <a:r>
            <a:rPr lang="en-GB" sz="2000" kern="1200" dirty="0"/>
            <a:t>, </a:t>
          </a:r>
          <a:r>
            <a:rPr lang="en-GB" sz="2000" i="1" kern="1200" dirty="0">
              <a:solidFill>
                <a:schemeClr val="accent1">
                  <a:lumMod val="75000"/>
                </a:schemeClr>
              </a:solidFill>
            </a:rPr>
            <a:t>(Note: there are less than 100 observations)</a:t>
          </a:r>
          <a:endParaRPr lang="en-US" sz="2000" i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i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National agricultural survey of 2018/19 </a:t>
          </a:r>
          <a:r>
            <a:rPr lang="en-GB" sz="2000" i="1" kern="1200" dirty="0">
              <a:solidFill>
                <a:schemeClr val="accent1">
                  <a:lumMod val="75000"/>
                </a:schemeClr>
              </a:solidFill>
            </a:rPr>
            <a:t>(Note: Doesn’t include a food consumption module)</a:t>
          </a:r>
          <a:endParaRPr lang="en-US" sz="2000" i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>
              <a:solidFill>
                <a:schemeClr val="accent1">
                  <a:lumMod val="75000"/>
                </a:schemeClr>
              </a:solidFill>
            </a:rPr>
            <a:t>ITC trade secondary data </a:t>
          </a:r>
        </a:p>
      </dsp:txBody>
      <dsp:txXfrm>
        <a:off x="3546666" y="142551"/>
        <a:ext cx="3008617" cy="5554178"/>
      </dsp:txXfrm>
    </dsp:sp>
    <dsp:sp modelId="{512A63E2-53CF-4F25-B291-A47C0903E385}">
      <dsp:nvSpPr>
        <dsp:cNvPr id="0" name=""/>
        <dsp:cNvSpPr/>
      </dsp:nvSpPr>
      <dsp:spPr>
        <a:xfrm>
          <a:off x="6928106" y="2573406"/>
          <a:ext cx="591948" cy="69246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928106" y="2711899"/>
        <a:ext cx="414364" cy="415481"/>
      </dsp:txXfrm>
    </dsp:sp>
    <dsp:sp modelId="{2C35E160-D1AE-4855-9CA7-DFEE9EAF242A}">
      <dsp:nvSpPr>
        <dsp:cNvPr id="0" name=""/>
        <dsp:cNvSpPr/>
      </dsp:nvSpPr>
      <dsp:spPr>
        <a:xfrm>
          <a:off x="7765769" y="35062"/>
          <a:ext cx="3662622" cy="5769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Primary data </a:t>
          </a:r>
          <a:endParaRPr lang="en-US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Survey to collect HH data both growers and non-growers of sugar cane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FGDs and KIIs at community level and among other VC players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u="sng" kern="1200" dirty="0"/>
            <a:t>Key variables include</a:t>
          </a:r>
          <a:r>
            <a:rPr lang="en-US" sz="2000" b="1" u="sng" kern="1200" dirty="0"/>
            <a:t>: </a:t>
          </a:r>
          <a:r>
            <a:rPr lang="en-US" sz="2000" kern="1200" dirty="0"/>
            <a:t>Sugar cane (Kgs), area in ha, production arrangement, profitability, gender land rights, roles, household decision making, and ownership of resources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7873044" y="142337"/>
        <a:ext cx="3448072" cy="5554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A6A9-E133-42AA-8C35-EC8A367EB278}">
      <dsp:nvSpPr>
        <dsp:cNvPr id="0" name=""/>
        <dsp:cNvSpPr/>
      </dsp:nvSpPr>
      <dsp:spPr>
        <a:xfrm>
          <a:off x="0" y="42573"/>
          <a:ext cx="1547384" cy="4925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Nigeria’s Twin Problems</a:t>
          </a:r>
        </a:p>
      </dsp:txBody>
      <dsp:txXfrm>
        <a:off x="0" y="42573"/>
        <a:ext cx="1547384" cy="1477557"/>
      </dsp:txXfrm>
    </dsp:sp>
    <dsp:sp modelId="{18183DBA-5611-4130-AF8F-835AFFE5A01D}">
      <dsp:nvSpPr>
        <dsp:cNvPr id="0" name=""/>
        <dsp:cNvSpPr/>
      </dsp:nvSpPr>
      <dsp:spPr>
        <a:xfrm>
          <a:off x="76204" y="1423608"/>
          <a:ext cx="1431292" cy="1156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Energy Poverty</a:t>
          </a:r>
        </a:p>
      </dsp:txBody>
      <dsp:txXfrm>
        <a:off x="110067" y="1457471"/>
        <a:ext cx="1363566" cy="1088434"/>
      </dsp:txXfrm>
    </dsp:sp>
    <dsp:sp modelId="{F46382DB-7416-46A0-ACEC-780528B62B70}">
      <dsp:nvSpPr>
        <dsp:cNvPr id="0" name=""/>
        <dsp:cNvSpPr/>
      </dsp:nvSpPr>
      <dsp:spPr>
        <a:xfrm>
          <a:off x="44065" y="2953579"/>
          <a:ext cx="1426895" cy="91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Food Insecurity</a:t>
          </a:r>
        </a:p>
      </dsp:txBody>
      <dsp:txXfrm>
        <a:off x="70994" y="2980508"/>
        <a:ext cx="1373037" cy="865581"/>
      </dsp:txXfrm>
    </dsp:sp>
    <dsp:sp modelId="{BDC4D398-7628-42A7-B206-5EFDB959DC51}">
      <dsp:nvSpPr>
        <dsp:cNvPr id="0" name=""/>
        <dsp:cNvSpPr/>
      </dsp:nvSpPr>
      <dsp:spPr>
        <a:xfrm>
          <a:off x="1676719" y="0"/>
          <a:ext cx="1660648" cy="49677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Garamond" panose="02020404030301010803" pitchFamily="18" charset="0"/>
            </a:rPr>
            <a:t>Energy Poverty</a:t>
          </a:r>
        </a:p>
      </dsp:txBody>
      <dsp:txXfrm>
        <a:off x="1676719" y="0"/>
        <a:ext cx="1660648" cy="1490329"/>
      </dsp:txXfrm>
    </dsp:sp>
    <dsp:sp modelId="{8ED8FD1C-D335-4B13-BE6C-DFF596AD8BC7}">
      <dsp:nvSpPr>
        <dsp:cNvPr id="0" name=""/>
        <dsp:cNvSpPr/>
      </dsp:nvSpPr>
      <dsp:spPr>
        <a:xfrm>
          <a:off x="1701865" y="1490725"/>
          <a:ext cx="1653020" cy="1774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Dependence on traditional fuels (firewood, crop residues, </a:t>
          </a:r>
          <a:r>
            <a:rPr lang="en-US" sz="1900" kern="12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etc.)</a:t>
          </a:r>
        </a:p>
      </dsp:txBody>
      <dsp:txXfrm>
        <a:off x="1750280" y="1539140"/>
        <a:ext cx="1556190" cy="1677846"/>
      </dsp:txXfrm>
    </dsp:sp>
    <dsp:sp modelId="{08930AE5-6E34-4A75-A8C0-414F50B79B35}">
      <dsp:nvSpPr>
        <dsp:cNvPr id="0" name=""/>
        <dsp:cNvSpPr/>
      </dsp:nvSpPr>
      <dsp:spPr>
        <a:xfrm>
          <a:off x="1693071" y="3402787"/>
          <a:ext cx="1581626" cy="1259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rPr>
            <a:t>Energy expenditure %=high</a:t>
          </a:r>
          <a:endParaRPr lang="en-US" sz="2000" kern="1200" dirty="0">
            <a:solidFill>
              <a:schemeClr val="bg2">
                <a:lumMod val="90000"/>
              </a:schemeClr>
            </a:solidFill>
            <a:latin typeface="Garamond" panose="02020404030301010803" pitchFamily="18" charset="0"/>
          </a:endParaRPr>
        </a:p>
      </dsp:txBody>
      <dsp:txXfrm>
        <a:off x="1729968" y="3439684"/>
        <a:ext cx="1507832" cy="1185976"/>
      </dsp:txXfrm>
    </dsp:sp>
    <dsp:sp modelId="{9B6FCD8B-40F1-4570-BE87-CD5A377E505E}">
      <dsp:nvSpPr>
        <dsp:cNvPr id="0" name=""/>
        <dsp:cNvSpPr/>
      </dsp:nvSpPr>
      <dsp:spPr>
        <a:xfrm>
          <a:off x="3509367" y="0"/>
          <a:ext cx="1977032" cy="49677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aramond" panose="02020404030301010803" pitchFamily="18" charset="0"/>
            </a:rPr>
            <a:t>Food Insecurity</a:t>
          </a:r>
        </a:p>
      </dsp:txBody>
      <dsp:txXfrm>
        <a:off x="3509367" y="0"/>
        <a:ext cx="1977032" cy="1490329"/>
      </dsp:txXfrm>
    </dsp:sp>
    <dsp:sp modelId="{3A077573-166A-45CB-95A1-4A1B630FCEA4}">
      <dsp:nvSpPr>
        <dsp:cNvPr id="0" name=""/>
        <dsp:cNvSpPr/>
      </dsp:nvSpPr>
      <dsp:spPr>
        <a:xfrm>
          <a:off x="3742101" y="1172112"/>
          <a:ext cx="1581626" cy="1068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itchFamily="34" charset="0"/>
            <a:buNone/>
          </a:pPr>
          <a:r>
            <a: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rPr>
            <a:t>Lack of food, access and its entitlement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itchFamily="34" charset="0"/>
            <a:buNone/>
          </a:pPr>
          <a:r>
            <a:rPr lang="en-US" sz="16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(Sen, 1981)</a:t>
          </a:r>
        </a:p>
      </dsp:txBody>
      <dsp:txXfrm>
        <a:off x="3773408" y="1203419"/>
        <a:ext cx="1519012" cy="1006272"/>
      </dsp:txXfrm>
    </dsp:sp>
    <dsp:sp modelId="{2574A6AC-D1E2-4930-87A0-3E4F8A7BF1B0}">
      <dsp:nvSpPr>
        <dsp:cNvPr id="0" name=""/>
        <dsp:cNvSpPr/>
      </dsp:nvSpPr>
      <dsp:spPr>
        <a:xfrm>
          <a:off x="3521868" y="2559254"/>
          <a:ext cx="1947851" cy="98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rPr>
            <a:t>Lack of access to land assets &amp; conflict and job </a:t>
          </a:r>
          <a:r>
            <a: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(</a:t>
          </a: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FAO et al., 2014)</a:t>
          </a:r>
          <a:endParaRPr kumimoji="0" lang="en-GB" sz="16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Calibri" pitchFamily="34" charset="0"/>
          </a:endParaRPr>
        </a:p>
      </dsp:txBody>
      <dsp:txXfrm>
        <a:off x="3550786" y="2588172"/>
        <a:ext cx="1890015" cy="929508"/>
      </dsp:txXfrm>
    </dsp:sp>
    <dsp:sp modelId="{EEAFD8C0-5072-421E-A70D-340E86A1C72E}">
      <dsp:nvSpPr>
        <dsp:cNvPr id="0" name=""/>
        <dsp:cNvSpPr/>
      </dsp:nvSpPr>
      <dsp:spPr>
        <a:xfrm>
          <a:off x="3551128" y="3667702"/>
          <a:ext cx="1828185" cy="1059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rPr>
            <a:t>Lack of access to clean energy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(FAO, 1990; Stephy et al., 2013)</a:t>
          </a:r>
          <a:endParaRPr kumimoji="0" lang="en-GB" sz="16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Calibri" pitchFamily="34" charset="0"/>
          </a:endParaRPr>
        </a:p>
      </dsp:txBody>
      <dsp:txXfrm>
        <a:off x="3582169" y="3698743"/>
        <a:ext cx="1766103" cy="9977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E904F-56A0-47FA-9946-7F8B5FFE9E12}">
      <dsp:nvSpPr>
        <dsp:cNvPr id="0" name=""/>
        <dsp:cNvSpPr/>
      </dsp:nvSpPr>
      <dsp:spPr>
        <a:xfrm>
          <a:off x="1012899" y="190770"/>
          <a:ext cx="1752904" cy="17531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E572A3-6CC2-4B84-B909-987209A8B39A}">
      <dsp:nvSpPr>
        <dsp:cNvPr id="0" name=""/>
        <dsp:cNvSpPr/>
      </dsp:nvSpPr>
      <dsp:spPr>
        <a:xfrm>
          <a:off x="1398118" y="463404"/>
          <a:ext cx="974055" cy="90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7030A0"/>
              </a:solidFill>
            </a:rPr>
            <a:t>Energy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400" kern="1200" dirty="0">
              <a:solidFill>
                <a:srgbClr val="7030A0"/>
              </a:solidFill>
            </a:rPr>
            <a:t>Access</a:t>
          </a:r>
        </a:p>
      </dsp:txBody>
      <dsp:txXfrm>
        <a:off x="1398118" y="463404"/>
        <a:ext cx="974055" cy="904466"/>
      </dsp:txXfrm>
    </dsp:sp>
    <dsp:sp modelId="{8DE8C04C-2C7E-4991-B525-591B580E725E}">
      <dsp:nvSpPr>
        <dsp:cNvPr id="0" name=""/>
        <dsp:cNvSpPr/>
      </dsp:nvSpPr>
      <dsp:spPr>
        <a:xfrm>
          <a:off x="526036" y="1198097"/>
          <a:ext cx="1752904" cy="17531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64EBC7-0D39-4E96-8086-3FF5BE4E4F5E}">
      <dsp:nvSpPr>
        <dsp:cNvPr id="0" name=""/>
        <dsp:cNvSpPr/>
      </dsp:nvSpPr>
      <dsp:spPr>
        <a:xfrm>
          <a:off x="707324" y="1623313"/>
          <a:ext cx="1406341" cy="70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7030A0"/>
              </a:solidFill>
            </a:rPr>
            <a:t>Food Security</a:t>
          </a:r>
        </a:p>
      </dsp:txBody>
      <dsp:txXfrm>
        <a:off x="707324" y="1623313"/>
        <a:ext cx="1406341" cy="701434"/>
      </dsp:txXfrm>
    </dsp:sp>
    <dsp:sp modelId="{3F725CE2-6761-47B0-8C9C-7C1BDF9310EA}">
      <dsp:nvSpPr>
        <dsp:cNvPr id="0" name=""/>
        <dsp:cNvSpPr/>
      </dsp:nvSpPr>
      <dsp:spPr>
        <a:xfrm>
          <a:off x="1224120" y="2295836"/>
          <a:ext cx="1737762" cy="15066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04310D-1C52-490E-9BBF-3836D717DD20}">
      <dsp:nvSpPr>
        <dsp:cNvPr id="0" name=""/>
        <dsp:cNvSpPr/>
      </dsp:nvSpPr>
      <dsp:spPr>
        <a:xfrm>
          <a:off x="1327465" y="2770076"/>
          <a:ext cx="1448245" cy="43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7030A0"/>
              </a:solidFill>
            </a:rPr>
            <a:t>Health Outcomes</a:t>
          </a:r>
        </a:p>
      </dsp:txBody>
      <dsp:txXfrm>
        <a:off x="1327465" y="2770076"/>
        <a:ext cx="1448245" cy="439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B18E-463B-234E-9E7A-F05F6CD6A79B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F284-5889-2347-A350-D78A4986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FD27F-1149-4094-8903-9FF800D26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01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FD27F-1149-4094-8903-9FF800D26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71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FD27F-1149-4094-8903-9FF800D26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78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FD27F-1149-4094-8903-9FF800D26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9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FD27F-1149-4094-8903-9FF800D264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13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E571-2660-40CA-BD3D-46FAFF881B7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DF41F-BE27-4E76-90CB-2058E66AD06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hhhhh</a:t>
            </a:r>
          </a:p>
        </p:txBody>
      </p:sp>
    </p:spTree>
    <p:extLst>
      <p:ext uri="{BB962C8B-B14F-4D97-AF65-F5344CB8AC3E}">
        <p14:creationId xmlns:p14="http://schemas.microsoft.com/office/powerpoint/2010/main" val="143228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GNAFC</a:t>
            </a:r>
            <a:r>
              <a:rPr lang="en-US" baseline="0" dirty="0"/>
              <a:t> – Global Network Against Food Crisis</a:t>
            </a:r>
          </a:p>
          <a:p>
            <a:r>
              <a:rPr lang="en-US" baseline="0" dirty="0"/>
              <a:t>The last revision of the definition of food security happened at the 2009 world summit on food security which added a fourth dimension -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E571-2660-40CA-BD3D-46FAFF881B7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E571-2660-40CA-BD3D-46FAFF881B7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758C-6D17-48AB-B1FB-48A5CBC17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48AF5-3642-4ECF-ACF9-21DB4820F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AC04F-EC57-441F-8B2C-75E8948C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7B5B3-31C4-4F5D-96B3-512C0DBA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B76A-B649-4510-9480-52E2FBBA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FCEF-F4FF-46EB-8527-F25E19C7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2B99E-C44A-45F2-A563-75BC1CC75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635A-FA25-4C31-8A45-E71DAEED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FF54-0DEC-4EDD-A840-727788EF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B7678-CE44-4C46-950F-370059D7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4EA46-6097-4812-A053-3AC32786B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FFED7-4AD8-4822-B395-7AE18F66F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AE5B-720A-49B1-88C7-FA9557BE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E0B86-3962-4260-8A33-B39CFB30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213E3-1ED7-432C-81BE-CA62EE82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89A5-4B5C-4D42-876B-50BAEE3F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8760-4FDA-4B9C-9240-772C0217E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8AD8-1E57-49AF-8651-CCDF37B7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75F5E-54DB-4F0A-A51D-6D640AFD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B821-3900-4687-A9A7-21547CAE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98B3-403C-446E-A5FF-84487AFE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DD08-C5AF-4B40-96B1-E41D9D3D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30F4-4635-43D0-AC4B-C87F250F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12D8-65F3-468A-B902-CB3FB807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20BD-3C19-4B4D-BFFD-4654F85C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6229-8EDF-4E10-9124-FFC72070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9D3C-F20E-484F-987F-930A02B86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B2C32-0F73-4EB9-9EAC-75521D762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E013C-9650-452B-9D51-25413A01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B5F1A-A973-4BA1-A7E5-6BAF3E2B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573BB-ED03-46E4-8F00-CE0C538F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2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FC40-62F7-4CFF-86A5-04B0903A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1403D-A251-44C8-93CA-FE831D39C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7C862-D88E-46C8-AF79-50852E73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46BBF-9D63-4F80-B457-0B862016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2C814-89D8-404F-A553-BBA288F63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4B4D6-FDFB-4AE9-9ED4-6B0CB03A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9F86F-93DE-4B0C-9BD9-589C06CD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58A00-1FAC-45B9-98B8-69DE80DF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EAE3-B6AF-4990-9520-6E37650C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F6EA-6D8B-4255-A490-87FBB4DF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453FA-F8AE-49D5-98A1-2483F72A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B2430-AB13-47E4-B6E3-175D1ED0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DFA8A-94B6-4C43-A168-13345F7F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2850E-E4A2-40A8-8666-DE903F0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3274-78A4-4E9D-A05B-84D909F9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31B0-42AF-4432-9126-2BD42F69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BF68-84C4-4764-94FB-9EFD9A53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B158E-661F-4681-8F29-51A196C5F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8519C-CFBB-49CD-A375-A06A8C21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423F2-F3D3-4ADF-A58D-AA66FBB0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C13B8-B2C6-4D5E-9B47-7C9EC547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96FC-741D-4202-BAF8-92B70C51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8AA8A-48B5-47AA-B77B-CADA18F77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FCFD3-8419-4E45-B9C1-3AB973D08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E5164-79DA-4025-B3C0-FC9C5463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3B333-F952-4B2F-BC90-B9E25DD5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B4559-C6EF-49FE-9F68-0E7B797E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81DA-339B-45D5-B8E9-D36C2B7E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31E36-71AF-4425-860E-F7C7ED2B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475C0-9B45-4CA6-8EF8-81314FE1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E5F6-C961-4259-ABDC-80384F24BFD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CB4C0-DD11-48DD-A913-011DC3FC0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B355-A522-4056-9A68-6F8CA3318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3AEAA-EE2F-45F7-AB01-DD293FD7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5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image" Target="../media/image18.png"/><Relationship Id="rId10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F834C-FBF5-EA43-BE53-021152B04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588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84" y="169343"/>
            <a:ext cx="8639556" cy="777044"/>
          </a:xfrm>
        </p:spPr>
        <p:txBody>
          <a:bodyPr>
            <a:normAutofit/>
          </a:bodyPr>
          <a:lstStyle/>
          <a:p>
            <a:r>
              <a:rPr lang="en-US" b="1" dirty="0"/>
              <a:t>Methodology : Distribution segment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71737" y="899065"/>
          <a:ext cx="11770008" cy="569284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79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0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Research question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Dependent variables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Explanatory</a:t>
                      </a:r>
                      <a:r>
                        <a:rPr lang="fr-FR" sz="2000" dirty="0">
                          <a:effectLst/>
                        </a:rPr>
                        <a:t> variables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56"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What are the determinants of: 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urban </a:t>
                      </a:r>
                      <a:r>
                        <a:rPr lang="en-CA" sz="1800" u="sng" dirty="0">
                          <a:effectLst/>
                        </a:rPr>
                        <a:t>wholesale</a:t>
                      </a:r>
                      <a:r>
                        <a:rPr lang="en-CA" sz="1800" dirty="0">
                          <a:effectLst/>
                        </a:rPr>
                        <a:t>rs and </a:t>
                      </a:r>
                      <a:r>
                        <a:rPr lang="en-CA" sz="1800" u="sng" dirty="0">
                          <a:effectLst/>
                        </a:rPr>
                        <a:t>retailers</a:t>
                      </a:r>
                      <a:r>
                        <a:rPr lang="en-CA" sz="1800" dirty="0">
                          <a:effectLst/>
                        </a:rPr>
                        <a:t> purchase and sale decisions in the modern, transitional, and traditional sectors and how do decisions differ between men and women?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Products purchased: diversification or specialization index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15"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Product prices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Transaction </a:t>
                      </a:r>
                      <a:r>
                        <a:rPr lang="fr-FR" sz="1800" b="0" dirty="0" err="1">
                          <a:effectLst/>
                        </a:rPr>
                        <a:t>costs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Type of </a:t>
                      </a:r>
                      <a:r>
                        <a:rPr lang="fr-FR" sz="1800" b="0" dirty="0" err="1">
                          <a:effectLst/>
                        </a:rPr>
                        <a:t>town</a:t>
                      </a:r>
                      <a:endParaRPr lang="fr-FR" sz="1800" b="0" dirty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 err="1">
                          <a:effectLst/>
                        </a:rPr>
                        <a:t>Season</a:t>
                      </a:r>
                      <a:endParaRPr lang="fr-FR" sz="1800" b="0" dirty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Risks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Assets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>
                          <a:effectLst/>
                        </a:rPr>
                        <a:t>G</a:t>
                      </a:r>
                      <a:r>
                        <a:rPr lang="fr-FR" sz="1800" b="0" dirty="0" err="1">
                          <a:effectLst/>
                        </a:rPr>
                        <a:t>ender</a:t>
                      </a:r>
                      <a:endParaRPr lang="en-CA" sz="1800" b="0" dirty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Area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Education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of product purchased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of supplier for the type of product purchased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Subscription to a contract in the purchase of products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Payment method (cash or credit) in the selling of products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Origin (import or local) in the purchase of products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0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Supplier of product purchased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0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Types of purchasers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028">
                <a:tc row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What are the determinants of: 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urban </a:t>
                      </a:r>
                      <a:r>
                        <a:rPr lang="en-CA" sz="1800" u="sng" dirty="0">
                          <a:effectLst/>
                        </a:rPr>
                        <a:t>wholesale</a:t>
                      </a:r>
                      <a:r>
                        <a:rPr lang="en-CA" sz="1800" dirty="0">
                          <a:effectLst/>
                        </a:rPr>
                        <a:t>rs and </a:t>
                      </a:r>
                      <a:r>
                        <a:rPr lang="en-CA" sz="1800" u="sng" dirty="0">
                          <a:effectLst/>
                        </a:rPr>
                        <a:t>retailers</a:t>
                      </a:r>
                      <a:r>
                        <a:rPr lang="en-CA" sz="1800" dirty="0">
                          <a:effectLst/>
                        </a:rPr>
                        <a:t> sale decisions in the modern, transitional, and traditional sectors and how do decisions differ between men and women?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Products sold: diversification or specialization index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0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type of product sold: example industrial tomato vs. cherry tomato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0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Place of sale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9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Subscription to a contract in the sale of products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9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Payment method (cash or credit)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9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Origin (import or local) in the sale of products 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9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Types of buyers in selling products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55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728" y="105843"/>
            <a:ext cx="8881872" cy="777044"/>
          </a:xfrm>
        </p:spPr>
        <p:txBody>
          <a:bodyPr>
            <a:normAutofit/>
          </a:bodyPr>
          <a:lstStyle/>
          <a:p>
            <a:r>
              <a:rPr lang="en-US" b="1" dirty="0"/>
              <a:t>Methodology : Consumption segment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0960" y="1000761"/>
          <a:ext cx="12009120" cy="58645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963">
                  <a:extLst>
                    <a:ext uri="{9D8B030D-6E8A-4147-A177-3AD203B41FA5}">
                      <a16:colId xmlns:a16="http://schemas.microsoft.com/office/drawing/2014/main" val="2966499446"/>
                    </a:ext>
                  </a:extLst>
                </a:gridCol>
                <a:gridCol w="3627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Research</a:t>
                      </a:r>
                      <a:r>
                        <a:rPr lang="fr-FR" sz="2000" dirty="0">
                          <a:effectLst/>
                        </a:rPr>
                        <a:t> questions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Dependent</a:t>
                      </a:r>
                      <a:r>
                        <a:rPr lang="fr-FR" sz="2000" dirty="0">
                          <a:effectLst/>
                        </a:rPr>
                        <a:t> variables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Explanatory</a:t>
                      </a:r>
                      <a:r>
                        <a:rPr lang="fr-FR" sz="2000" dirty="0">
                          <a:effectLst/>
                        </a:rPr>
                        <a:t> variables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66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1. What are the patterns and determinants of fruit and vegetable (FV) consumption across income strata and city-type?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effectLst/>
                        </a:rPr>
                        <a:t>1.1.  What are the expenditure shares of fruits and vegetables?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Expenditure share of FV last month</a:t>
                      </a:r>
                      <a:endParaRPr lang="en-US" sz="1600" dirty="0"/>
                    </a:p>
                  </a:txBody>
                  <a:tcPr marL="25418" marR="25418" marT="0" marB="0"/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 revenues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 size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 household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Dummy for rural or urban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Dakar vs other towns 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FV producing vs non FV producing town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Irrigated area vs non irrigated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level of household head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 of household head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women in the household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of household head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 of sensitivity to certification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18" marR="2541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5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effectLst/>
                        </a:rPr>
                        <a:t>1.2.  What is the composition of fruit and vegetable consumption?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Share of fruits in total FV consumption</a:t>
                      </a:r>
                      <a:endParaRPr lang="en-US" sz="1600" dirty="0"/>
                    </a:p>
                  </a:txBody>
                  <a:tcPr marL="25418" marR="2541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Share of local onion/potato in total FV consumption</a:t>
                      </a:r>
                      <a:endParaRPr lang="en-US" sz="1600" dirty="0"/>
                    </a:p>
                  </a:txBody>
                  <a:tcPr marL="25418" marR="2541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effectLst/>
                        </a:rPr>
                        <a:t>1.3.  How diversified is FV consumption? 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Simpson index</a:t>
                      </a:r>
                      <a:endParaRPr lang="en-US" sz="1600" dirty="0"/>
                    </a:p>
                  </a:txBody>
                  <a:tcPr marL="25418" marR="2541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98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effectLst/>
                        </a:rPr>
                        <a:t>1.4. How concentrated is the consumption of fruits and vegetables? 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/>
                        <a:t>Herfindahl</a:t>
                      </a:r>
                      <a:r>
                        <a:rPr lang="en-CA" sz="1600" dirty="0">
                          <a:effectLst/>
                        </a:rPr>
                        <a:t> index 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US" sz="1600" dirty="0"/>
                    </a:p>
                  </a:txBody>
                  <a:tcPr marL="25418" marR="2541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38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2. What are the determinants of fruit and vegetable (FV) consumption by supply sources?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5418" marR="2541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8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effectLst/>
                        </a:rPr>
                        <a:t>2.1. What are the determinant of home production of fruits and vegetables?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Share of home production in total consumption of FV</a:t>
                      </a:r>
                      <a:endParaRPr lang="en-US" sz="1600" dirty="0"/>
                    </a:p>
                  </a:txBody>
                  <a:tcPr marL="25418" marR="25418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Above</a:t>
                      </a:r>
                      <a:r>
                        <a:rPr lang="fr-FR" sz="1600" dirty="0">
                          <a:effectLst/>
                        </a:rPr>
                        <a:t> variables + perceptions on </a:t>
                      </a:r>
                      <a:r>
                        <a:rPr lang="fr-FR" sz="1600" dirty="0" err="1">
                          <a:effectLst/>
                        </a:rPr>
                        <a:t>supply</a:t>
                      </a:r>
                      <a:r>
                        <a:rPr lang="fr-FR" sz="1600" dirty="0">
                          <a:effectLst/>
                        </a:rPr>
                        <a:t> sources</a:t>
                      </a:r>
                      <a:r>
                        <a:rPr lang="en-CA" sz="16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577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effectLst/>
                        </a:rPr>
                        <a:t>2.2. What are the determinants of fruit and vegetable purchases?</a:t>
                      </a:r>
                      <a:endParaRPr lang="fr-FR" sz="1600" b="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dirty="0">
                          <a:effectLst/>
                        </a:rPr>
                        <a:t> </a:t>
                      </a:r>
                      <a:endParaRPr lang="fr-FR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8" marR="25418" marT="0" marB="0"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effectLst/>
                        </a:rPr>
                        <a:t>Share of FV purchased from the market</a:t>
                      </a:r>
                      <a:endParaRPr lang="en-US" sz="1600" dirty="0"/>
                    </a:p>
                  </a:txBody>
                  <a:tcPr marL="25418" marR="2541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8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Share of FV purchased from retail sellers in the neighborhood (who are predominantly women)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18" marR="2541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3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of FV purchased from supermarket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18" marR="2541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56D7-EFC8-45B6-9DFF-55B57FA8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0" y="257227"/>
            <a:ext cx="7731760" cy="7770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Planned Outputs and Outreach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173A-A987-4E15-BFBB-2F2AF4854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research papers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commercialization behavior and production choice in Senegalese horticultural farms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Structure, conduct and performance of midstream segments of the horticulture value chain in Senegal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The consumption of fruits and vegetables by consumer income strata and urban city-type (Dakar versus secondary cities and towns): patterns and determinants of consumption, and determinants of prices</a:t>
            </a:r>
          </a:p>
          <a:p>
            <a:r>
              <a:rPr lang="en-US" dirty="0"/>
              <a:t>Dissemination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Seminars and/or webinars oriented toward key stakeholders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Policy briefs</a:t>
            </a:r>
          </a:p>
        </p:txBody>
      </p:sp>
    </p:spTree>
    <p:extLst>
      <p:ext uri="{BB962C8B-B14F-4D97-AF65-F5344CB8AC3E}">
        <p14:creationId xmlns:p14="http://schemas.microsoft.com/office/powerpoint/2010/main" val="381147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8AA1-0BF8-4121-A560-72769EBC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002" y="1171977"/>
            <a:ext cx="11642501" cy="1828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Harnessing inclusive rural transformation from Sugarcane growing in Uganda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2331" y="154539"/>
            <a:ext cx="2686050" cy="885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642" y="4057650"/>
            <a:ext cx="110243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Policy Research Centre (EPRC)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at the Virtual PRCI Global Launch Webinar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23,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110" y="136741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171" y="0"/>
            <a:ext cx="6614375" cy="77704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Background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367" y="905833"/>
          <a:ext cx="11590986" cy="595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110" y="136741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9" y="0"/>
            <a:ext cx="6614375" cy="77704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Background……..</a:t>
            </a:r>
            <a:r>
              <a:rPr lang="en-US" b="1" dirty="0" err="1">
                <a:solidFill>
                  <a:srgbClr val="FF0000"/>
                </a:solidFill>
              </a:rPr>
              <a:t>cont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030309"/>
          <a:ext cx="10599313" cy="572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110" y="136741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53" y="226196"/>
            <a:ext cx="7340957" cy="54965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Why topic is relevant to policymakers 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3334" y="953037"/>
          <a:ext cx="11423562" cy="567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110" y="136741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983" y="119418"/>
            <a:ext cx="7730836" cy="50509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Key Research Questions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837126" y="772733"/>
          <a:ext cx="11050074" cy="593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110" y="136741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140" y="0"/>
            <a:ext cx="10515600" cy="7295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METHODOLOGY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218941" y="729580"/>
          <a:ext cx="6413679" cy="595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6877319" y="729580"/>
          <a:ext cx="5223456" cy="56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80305" y="0"/>
            <a:ext cx="2686050" cy="729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0434" y="45234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24B4B-84FA-4DF9-A462-C40B23E84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7124B4B-84FA-4DF9-A462-C40B23E84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7124B4B-84FA-4DF9-A462-C40B23E84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08F16-19FF-47C6-9305-AB998BDE2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6808F16-19FF-47C6-9305-AB998BDE2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6808F16-19FF-47C6-9305-AB998BDE2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17566"/>
            <a:ext cx="11027229" cy="705394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8291" y="953037"/>
          <a:ext cx="11436626" cy="583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110" y="136741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1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B68269-BE4F-417B-B263-7C811548CAF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68912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Research Conducted by Core Centers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3ABCA-A49A-4E35-8567-795BE382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9" y="736600"/>
            <a:ext cx="9914467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0"/>
            <a:ext cx="10515600" cy="69545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Planned Outputs and Outreach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4852" y="1431734"/>
          <a:ext cx="11616742" cy="4824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Deliverables/outputs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Outreach/Title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Working paper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Harnessing inclusive rural transformation from Sugarcane growing in Uganda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Policy brief(s)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Gender &amp; decision-making in sugarcane growing in Uganda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Institutions &amp; commercial sugarcane growing and food security in Uganda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Stakeholder consultative workshops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 Regional Stakeholder consultations to review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and validate study results.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Targeting ;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civil society, private sector, local leaders, outgrowers, millers]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Top Policy meetings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Three (3) Targeted meetings with top policy makers in key ministries (MAAIF MOFPED and MTIC)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Parliamentary briefing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One (1) Targeted Meeting with sessional committees of parliament- The parliamentary committee on Agriculture and Sectoral Committee on Tourism, Trade and Industry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Dissemination Workshop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Ensuring Sustainable Development of Uganda’s Sugar industry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 opinion articles placed in the media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Two (2) opinion articles placed in the media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Press briefing on study findings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1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As opportunities &amp; need arises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Participation in Talk shows either radio or TV to share study findings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D7315D-A995-4210-9623-1277F793C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10" y="136741"/>
            <a:ext cx="1756324" cy="6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8AA1-0BF8-4121-A560-72769EBC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962" y="1353604"/>
            <a:ext cx="9713843" cy="1164309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sz="2800" b="1" dirty="0">
                <a:latin typeface="+mn-lt"/>
                <a:ea typeface="+mn-ea"/>
                <a:cs typeface="+mn-cs"/>
              </a:rPr>
              <a:t> </a:t>
            </a:r>
            <a:r>
              <a:rPr lang="en-US" sz="4800" b="1" dirty="0">
                <a:latin typeface="+mn-lt"/>
                <a:ea typeface="+mn-ea"/>
                <a:cs typeface="+mn-cs"/>
              </a:rPr>
              <a:t>Analysis of Tanzania Cashew Nut </a:t>
            </a:r>
            <a:br>
              <a:rPr lang="en-US" sz="4800" b="1" dirty="0">
                <a:latin typeface="+mn-lt"/>
                <a:ea typeface="+mn-ea"/>
                <a:cs typeface="+mn-cs"/>
              </a:rPr>
            </a:br>
            <a:r>
              <a:rPr lang="en-US" sz="4800" b="1" dirty="0">
                <a:latin typeface="+mn-lt"/>
                <a:ea typeface="+mn-ea"/>
                <a:cs typeface="+mn-cs"/>
              </a:rPr>
              <a:t>Value Chain with Gender Lens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83D13-7F0F-4A0D-8C52-21082BD7D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951" y="2840219"/>
            <a:ext cx="10486663" cy="2473903"/>
          </a:xfrm>
        </p:spPr>
        <p:txBody>
          <a:bodyPr>
            <a:normAutofit fontScale="25000" lnSpcReduction="20000"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9600" b="1" dirty="0"/>
          </a:p>
          <a:p>
            <a:r>
              <a:rPr lang="en-US" sz="9600" b="1" dirty="0"/>
              <a:t>PRCI Global Lab Launch Webinar, 23 June 2020</a:t>
            </a:r>
          </a:p>
          <a:p>
            <a:pPr lvl="8" algn="l"/>
            <a:endParaRPr lang="en-US" sz="9600" dirty="0"/>
          </a:p>
          <a:p>
            <a:pPr lvl="8" algn="l"/>
            <a:r>
              <a:rPr lang="en-US" sz="9600" dirty="0"/>
              <a:t>Venance Mpunde, Aika Aku </a:t>
            </a:r>
          </a:p>
          <a:p>
            <a:r>
              <a:rPr lang="en-US" sz="9600" dirty="0"/>
              <a:t>School of Agricultural Economics and Business Studies (SAEBS)</a:t>
            </a:r>
          </a:p>
          <a:p>
            <a:r>
              <a:rPr lang="en-US" sz="9600" dirty="0"/>
              <a:t>Sokoine University of Agriculture (SUA)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037" y="145473"/>
            <a:ext cx="2686050" cy="885825"/>
          </a:xfrm>
          <a:prstGeom prst="rect">
            <a:avLst/>
          </a:prstGeom>
        </p:spPr>
      </p:pic>
      <p:pic>
        <p:nvPicPr>
          <p:cNvPr id="5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1" y="5711349"/>
            <a:ext cx="1343025" cy="9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798915"/>
            <a:ext cx="1168017" cy="8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3" y="5849252"/>
            <a:ext cx="3734102" cy="79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87" y="5940103"/>
            <a:ext cx="2821531" cy="7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2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938"/>
            <a:ext cx="10515600" cy="798653"/>
          </a:xfrm>
        </p:spPr>
        <p:txBody>
          <a:bodyPr>
            <a:normAutofit/>
          </a:bodyPr>
          <a:lstStyle/>
          <a:p>
            <a:r>
              <a:rPr lang="en-US" b="1" dirty="0"/>
              <a:t>Key Research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054314"/>
          </a:xfrm>
        </p:spPr>
        <p:txBody>
          <a:bodyPr>
            <a:normAutofit fontScale="40000" lnSpcReduction="20000"/>
          </a:bodyPr>
          <a:lstStyle/>
          <a:p>
            <a:pPr marL="914400" lvl="2" indent="0">
              <a:buNone/>
            </a:pPr>
            <a:endParaRPr lang="en-GB" sz="7000" dirty="0"/>
          </a:p>
          <a:p>
            <a:pPr marL="514350" lvl="0" indent="-514350">
              <a:buFont typeface="+mj-lt"/>
              <a:buAutoNum type="arabicPeriod"/>
            </a:pPr>
            <a:r>
              <a:rPr lang="en-GB" sz="7000" dirty="0"/>
              <a:t>What is the role of women in the cashew value chain (VC) in Tanzania?  What opportunities and constraints exist for increasing inclusivity and women’s empowerment along the cashew VC?</a:t>
            </a:r>
          </a:p>
          <a:p>
            <a:pPr marL="914400" lvl="2" indent="0">
              <a:buNone/>
            </a:pPr>
            <a:r>
              <a:rPr lang="en-US" sz="7000" i="1" dirty="0"/>
              <a:t>1.1. Cashew production</a:t>
            </a:r>
            <a:endParaRPr lang="en-GB" sz="7000" i="1" dirty="0"/>
          </a:p>
          <a:p>
            <a:pPr marL="914400" lvl="2" indent="0">
              <a:buNone/>
            </a:pPr>
            <a:r>
              <a:rPr lang="en-GB" sz="7000" i="1" dirty="0"/>
              <a:t>1.2. Cashew nut marketing</a:t>
            </a:r>
          </a:p>
          <a:p>
            <a:pPr marL="914400" lvl="2" indent="0">
              <a:buNone/>
            </a:pPr>
            <a:r>
              <a:rPr lang="en-GB" sz="7000" i="1" dirty="0"/>
              <a:t>1.3. Cashew nut processing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07534"/>
            <a:ext cx="5181600" cy="305560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037" y="145473"/>
            <a:ext cx="2686050" cy="885825"/>
          </a:xfrm>
          <a:prstGeom prst="rect">
            <a:avLst/>
          </a:prstGeom>
        </p:spPr>
      </p:pic>
      <p:pic>
        <p:nvPicPr>
          <p:cNvPr id="7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7" y="5798915"/>
            <a:ext cx="1343025" cy="9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849252"/>
            <a:ext cx="1318488" cy="9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2" y="5849252"/>
            <a:ext cx="3745677" cy="7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87" y="5940103"/>
            <a:ext cx="2851223" cy="7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1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07F1-7499-4724-A6DC-00A48382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Research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E95-77EE-46E6-A6C0-AEC20C9D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654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/>
              <a:t>How effective have on-going government interventions been in increasing productivity, profitability and inclusion of women in cashew VC?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dirty="0"/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/>
              <a:t>How has COVID-19 affected the cashew VC?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Are there gender differences in the way these effects are experienced?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Does COVID-19 have different effects on domestic and international market channels?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7" y="5798915"/>
            <a:ext cx="1343025" cy="9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798916"/>
            <a:ext cx="1161122" cy="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2" y="5849252"/>
            <a:ext cx="3687803" cy="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88" y="5940104"/>
            <a:ext cx="2801518" cy="6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0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572"/>
            <a:ext cx="10515600" cy="672116"/>
          </a:xfrm>
        </p:spPr>
        <p:txBody>
          <a:bodyPr>
            <a:noAutofit/>
          </a:bodyPr>
          <a:lstStyle/>
          <a:p>
            <a:r>
              <a:rPr lang="en-US" b="1" dirty="0"/>
              <a:t>Policy relevance for Tanzania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43605"/>
            <a:ext cx="6905264" cy="451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On-going government initiatives </a:t>
            </a:r>
          </a:p>
          <a:p>
            <a:pPr lvl="1"/>
            <a:r>
              <a:rPr lang="en-GB" sz="2000" dirty="0"/>
              <a:t>Policy and strategy (NGDP in 2005; National Strategy for Gender Development -2009)</a:t>
            </a:r>
          </a:p>
          <a:p>
            <a:pPr lvl="1"/>
            <a:r>
              <a:rPr lang="en-GB" sz="2000" dirty="0"/>
              <a:t>National implementation agencies e.g. NEEC  (coordinates &gt; 12 funds); TGNP (advocacy); Hakiaridhi (Land equity)</a:t>
            </a:r>
          </a:p>
          <a:p>
            <a:pPr lvl="1"/>
            <a:r>
              <a:rPr lang="en-GB" sz="2000" dirty="0"/>
              <a:t>Cashew VC is prioritized in ASDP II </a:t>
            </a:r>
          </a:p>
          <a:p>
            <a:pPr lvl="1"/>
            <a:r>
              <a:rPr lang="en-GB" sz="2000" dirty="0"/>
              <a:t>Some city councils support women in processing</a:t>
            </a:r>
          </a:p>
          <a:p>
            <a:r>
              <a:rPr lang="en-GB" dirty="0"/>
              <a:t>All these have implementation challenges such as </a:t>
            </a:r>
          </a:p>
          <a:p>
            <a:pPr lvl="1"/>
            <a:r>
              <a:rPr lang="en-GB" sz="2000" dirty="0"/>
              <a:t>Prioritization on government funded programs/projects</a:t>
            </a:r>
          </a:p>
          <a:p>
            <a:pPr lvl="1"/>
            <a:r>
              <a:rPr lang="en-GB" sz="2000" dirty="0"/>
              <a:t>Limitation in accessing the services (located in towns; limited knowledge of available services)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25" y="1828800"/>
            <a:ext cx="4073525" cy="4062714"/>
          </a:xfrm>
        </p:spPr>
      </p:pic>
      <p:pic>
        <p:nvPicPr>
          <p:cNvPr id="6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8" y="5891513"/>
            <a:ext cx="1178786" cy="8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891513"/>
            <a:ext cx="1087162" cy="7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1" y="5996139"/>
            <a:ext cx="3919298" cy="7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58" y="6032701"/>
            <a:ext cx="2586881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70029" y="145473"/>
            <a:ext cx="26860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5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Methodology: Hypotheses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C01-E509-4697-B70F-7CFD927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574"/>
            <a:ext cx="10515600" cy="38243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Unequal role of women in intra-household decision-making regarding cashew income</a:t>
            </a:r>
          </a:p>
          <a:p>
            <a:pPr marL="514350" indent="-514350">
              <a:buAutoNum type="arabicPeriod"/>
            </a:pPr>
            <a:r>
              <a:rPr lang="en-US" dirty="0"/>
              <a:t>Quality of women’s cashew typically not high enough for export market</a:t>
            </a:r>
          </a:p>
          <a:p>
            <a:pPr marL="514350" indent="-514350">
              <a:buAutoNum type="arabicPeriod"/>
            </a:pPr>
            <a:r>
              <a:rPr lang="en-US" dirty="0"/>
              <a:t>Government interventions have minimal success to date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No effect of COVID-19 on the cashew VC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7" y="5798915"/>
            <a:ext cx="1259809" cy="8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798915"/>
            <a:ext cx="1087162" cy="7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2" y="5849252"/>
            <a:ext cx="3618355" cy="7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87" y="5940103"/>
            <a:ext cx="2586881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13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C01-E509-4697-B70F-7CFD927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062"/>
            <a:ext cx="10515600" cy="39038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Use both </a:t>
            </a:r>
            <a:r>
              <a:rPr lang="en-GB" i="1" dirty="0">
                <a:solidFill>
                  <a:prstClr val="black"/>
                </a:solidFill>
              </a:rPr>
              <a:t>qualitative </a:t>
            </a:r>
            <a:r>
              <a:rPr lang="en-GB" dirty="0">
                <a:solidFill>
                  <a:prstClr val="black"/>
                </a:solidFill>
              </a:rPr>
              <a:t>and </a:t>
            </a:r>
            <a:r>
              <a:rPr lang="en-GB" i="1" dirty="0">
                <a:solidFill>
                  <a:prstClr val="black"/>
                </a:solidFill>
              </a:rPr>
              <a:t>quantitative information </a:t>
            </a:r>
            <a:r>
              <a:rPr lang="en-GB" dirty="0">
                <a:solidFill>
                  <a:prstClr val="black"/>
                </a:solidFill>
              </a:rPr>
              <a:t>to address questions like: </a:t>
            </a: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What roles do women play in each node of the cashew Value Chain</a:t>
            </a: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What are the constraints and opportunities for women’s empowerment at each node of the Value Chain 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Use FGD and KIIs guided by the Women Empowerment in Agriculture Index for Value Chains (WEAI4VC) for development of questions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7" y="5798915"/>
            <a:ext cx="1259809" cy="8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798915"/>
            <a:ext cx="1087162" cy="7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2" y="5849252"/>
            <a:ext cx="3618355" cy="7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87" y="5940103"/>
            <a:ext cx="2586881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34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C01-E509-4697-B70F-7CFD927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548"/>
            <a:ext cx="10515600" cy="39833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DATA -- plot-level household survey data from Tanzania National Panel Survey (2008/09, 2010/11; 2012/14) 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OLS regression of -- Dependent variable = </a:t>
            </a:r>
            <a:r>
              <a:rPr lang="en-GB" sz="2400" dirty="0">
                <a:solidFill>
                  <a:prstClr val="black"/>
                </a:solidFill>
              </a:rPr>
              <a:t>Raw cashew nut yield (kg/acre) 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Independent variables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Dummy variable = 1 if plot production decisions made jointly (male &amp; female);                    Separate dummy = 1 if plot production decisions made by female head alone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Prices (Raw cashew purchase price; village farm wage; village pesticide price)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Market access (Distance from nearest large-scale processors (separately for small-scale); HH ownership of vehicle, motorcycle, bicycle, cart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Membership in farmer marketing coop (AMCOS)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Household demographics, household farm assets (land, livestock, </a:t>
            </a:r>
            <a:r>
              <a:rPr lang="en-US" sz="2000" dirty="0" err="1">
                <a:solidFill>
                  <a:prstClr val="black"/>
                </a:solidFill>
              </a:rPr>
              <a:t>etc</a:t>
            </a:r>
            <a:r>
              <a:rPr lang="en-US" sz="2000" dirty="0">
                <a:solidFill>
                  <a:prstClr val="black"/>
                </a:solidFill>
              </a:rPr>
              <a:t>), 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7" y="5798915"/>
            <a:ext cx="1259809" cy="8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798915"/>
            <a:ext cx="1087162" cy="7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2" y="5849252"/>
            <a:ext cx="3618355" cy="7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87" y="5940103"/>
            <a:ext cx="2586881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88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56D7-EFC8-45B6-9DFF-55B57FA8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Planned Outputs and Outreach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173A-A987-4E15-BFBB-2F2AF485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4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Outputs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Working paper / Journal article / Policy brief</a:t>
            </a:r>
          </a:p>
          <a:p>
            <a:pPr marL="0" indent="0">
              <a:buNone/>
            </a:pPr>
            <a:r>
              <a:rPr lang="en-US" u="sng" dirty="0"/>
              <a:t>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Workshops with local stakeholders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government, private sector, producers, vendors, processors,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Workshops with Local policymakers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government, donors, academia, </a:t>
            </a:r>
            <a:r>
              <a:rPr lang="en-US" dirty="0" err="1"/>
              <a:t>etc</a:t>
            </a:r>
            <a:r>
              <a:rPr lang="en-US" dirty="0"/>
              <a:t>; including the Annual Agricultural Policy Conference organized by PAG</a:t>
            </a:r>
          </a:p>
        </p:txBody>
      </p:sp>
      <p:pic>
        <p:nvPicPr>
          <p:cNvPr id="4" name="Picture 2" descr="C:\Users\venance\Desktop\SCHOOL\Lecture\AEA 302\Book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1" y="5718906"/>
            <a:ext cx="1236660" cy="8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enance\Desktop\SCHOOL\Lecture\AEA 302\Books\index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6" y="5798915"/>
            <a:ext cx="1092618" cy="7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enance\Desktop\SCHOOL\Lecture\AEA 302\Books\USAID-logo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3" y="5849252"/>
            <a:ext cx="3456310" cy="7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enance\Desktop\SCHOOL\Lecture\AEA 302\Books\FTF-photo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88" y="5940104"/>
            <a:ext cx="2633180" cy="6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00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B9A039-ABDA-40BD-9517-4A3A782FD6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6679" y="2971801"/>
            <a:ext cx="2667000" cy="2467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D6255-6D8A-4008-965B-E9EFB607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462889" cy="1215401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00B050"/>
                </a:solidFill>
                <a:latin typeface="Garamond" panose="02020404030301010803" pitchFamily="18" charset="0"/>
              </a:rPr>
              <a:t>The Energy Poverty &amp; Food Security  Nexus in Nigeria</a:t>
            </a:r>
            <a:br>
              <a:rPr lang="en-US" sz="3400" b="1" dirty="0">
                <a:solidFill>
                  <a:srgbClr val="00B050"/>
                </a:solidFill>
                <a:latin typeface="Garamond" panose="02020404030301010803" pitchFamily="18" charset="0"/>
              </a:rPr>
            </a:br>
            <a:endParaRPr lang="en-US" sz="3400" b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3691-C66E-4B91-9215-152FC543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911" y="1380279"/>
            <a:ext cx="6222214" cy="4190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Garamond" panose="02020404030301010803" pitchFamily="18" charset="0"/>
              </a:rPr>
              <a:t>By</a:t>
            </a:r>
          </a:p>
          <a:p>
            <a:pPr marL="0" indent="0" algn="ctr">
              <a:buNone/>
            </a:pPr>
            <a:endParaRPr lang="en-US" sz="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Garamond" panose="02020404030301010803" pitchFamily="18" charset="0"/>
              </a:rPr>
              <a:t>Centre for Petroleum, Energy Economics and Law (CPEEL), University of Ibadan, Nigeria</a:t>
            </a:r>
          </a:p>
          <a:p>
            <a:pPr marL="0" indent="0" algn="ctr">
              <a:buNone/>
            </a:pPr>
            <a:r>
              <a:rPr lang="en-US" sz="2400" dirty="0">
                <a:latin typeface="Garamond" panose="02020404030301010803" pitchFamily="18" charset="0"/>
              </a:rPr>
              <a:t>@</a:t>
            </a:r>
          </a:p>
          <a:p>
            <a:pPr marL="0" indent="0" algn="ctr">
              <a:buNone/>
            </a:pPr>
            <a:r>
              <a:rPr lang="en-US" sz="2400" b="1" dirty="0">
                <a:latin typeface="Garamond" panose="02020404030301010803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Garamond" panose="02020404030301010803" pitchFamily="18" charset="0"/>
              </a:rPr>
              <a:t>PRCI Global Lab Launch Webinar June 23, 2020</a:t>
            </a:r>
            <a:endParaRPr lang="en-US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800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7030A0"/>
                </a:solidFill>
                <a:latin typeface="Garamond" panose="02020404030301010803" pitchFamily="18" charset="0"/>
              </a:rPr>
              <a:t>Olufunke</a:t>
            </a:r>
            <a:r>
              <a:rPr lang="en-US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Garamond" panose="02020404030301010803" pitchFamily="18" charset="0"/>
              </a:rPr>
              <a:t>Alaba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, Adeola Adenikinju,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Adegbenga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Adekoya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Temilade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Sesan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, Oluwatosin Adeniyi,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Iredele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 Ogunbayo, Nkechinyelu Oranye,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Oluwaseun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Oyeranti</a:t>
            </a:r>
            <a:r>
              <a:rPr lang="en-US" sz="2000" dirty="0">
                <a:solidFill>
                  <a:srgbClr val="7030A0"/>
                </a:solidFill>
                <a:latin typeface="Garamond" panose="02020404030301010803" pitchFamily="18" charset="0"/>
              </a:rPr>
              <a:t>, Cecilia </a:t>
            </a:r>
            <a:r>
              <a:rPr lang="en-US" sz="2000" dirty="0" err="1">
                <a:solidFill>
                  <a:srgbClr val="7030A0"/>
                </a:solidFill>
                <a:latin typeface="Garamond" panose="02020404030301010803" pitchFamily="18" charset="0"/>
              </a:rPr>
              <a:t>Faluyi</a:t>
            </a:r>
            <a:endParaRPr lang="en-US" sz="20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199D1-7C88-4075-99C7-6895F4EE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2773" y="6400800"/>
            <a:ext cx="1413261" cy="311942"/>
          </a:xfrm>
        </p:spPr>
        <p:txBody>
          <a:bodyPr/>
          <a:lstStyle/>
          <a:p>
            <a:fld id="{C112AF62-845C-4F4C-94ED-9116A73DED27}" type="slidenum">
              <a:rPr lang="en-US" sz="1100" b="1"/>
              <a:pPr/>
              <a:t>29</a:t>
            </a:fld>
            <a:endParaRPr lang="en-US" sz="1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E4428-46DE-4C47-B8A3-AEE5F5831A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1600" y="5867400"/>
            <a:ext cx="1066800" cy="855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5FFBB-2970-4EA2-B518-84D5D20D51D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600" y="5867400"/>
            <a:ext cx="2014538" cy="74704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E8A66C4-E4E8-476C-936A-34468066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89" y="5931158"/>
            <a:ext cx="914400" cy="7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7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7491CF-0A20-4BDE-A1F2-7AFF61173E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68912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Research Conducted under STAAARS+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1CCC9-E72A-4E9B-A0B2-FE6861D7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9" y="640079"/>
            <a:ext cx="10183528" cy="61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07F1-7499-4724-A6DC-00A48382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6591"/>
            <a:ext cx="8229600" cy="7153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Background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BE1E2F-BA58-413C-914A-E9292D8AB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1" y="685800"/>
            <a:ext cx="2898775" cy="4975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Energy poverty</a:t>
            </a:r>
            <a:r>
              <a:rPr lang="en-ZA" sz="20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ZA" sz="2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=</a:t>
            </a:r>
            <a:r>
              <a:rPr lang="en-ZA" sz="20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ZA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Inadequate, unaffordable, unreliable, and lack of environmentally benign energy services to support economic and human development.</a:t>
            </a:r>
            <a:r>
              <a:rPr lang="en-ZA" sz="2000" b="1" dirty="0">
                <a:latin typeface="Garamond" panose="02020404030301010803" pitchFamily="18" charset="0"/>
              </a:rPr>
              <a:t> </a:t>
            </a:r>
            <a:r>
              <a:rPr lang="en-ZA" sz="2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(Reddy, 2000)</a:t>
            </a:r>
          </a:p>
          <a:p>
            <a:pPr marL="0" indent="0">
              <a:buNone/>
            </a:pPr>
            <a:endParaRPr lang="en-ZA" sz="2000" b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ZA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Only 8% of Nigerians had access to a clean cooking energy source between 2014 &amp; 2018. </a:t>
            </a:r>
            <a:r>
              <a:rPr lang="en-ZA" sz="2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(WHO, 2018)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9AF3E1D-7CDF-47E2-BCC4-163A0BFE344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812131" y="932631"/>
          <a:ext cx="5486400" cy="496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3689B-0AD0-42B9-B995-5528C2E0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02" y="6400800"/>
            <a:ext cx="1413261" cy="294658"/>
          </a:xfrm>
        </p:spPr>
        <p:txBody>
          <a:bodyPr/>
          <a:lstStyle/>
          <a:p>
            <a:fld id="{C112AF62-845C-4F4C-94ED-9116A73DED27}" type="slidenum">
              <a:rPr lang="en-US" sz="1100" b="1"/>
              <a:pPr/>
              <a:t>30</a:t>
            </a:fld>
            <a:endParaRPr lang="en-US" sz="1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6194" y="6096000"/>
            <a:ext cx="2014538" cy="657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480B2-BBEA-4C79-91E6-83736239878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1" y="5900397"/>
            <a:ext cx="1097375" cy="8913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34EAD96-51DE-492B-9E5F-AEB07BFB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95" y="6073549"/>
            <a:ext cx="838200" cy="7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39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07F1-7499-4724-A6DC-00A48382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32447"/>
            <a:ext cx="3537698" cy="588171"/>
          </a:xfrm>
        </p:spPr>
        <p:txBody>
          <a:bodyPr>
            <a:noAutofit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36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E95-77EE-46E6-A6C0-AEC20C9D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155" y="672265"/>
            <a:ext cx="4109854" cy="519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400" dirty="0"/>
              <a:t>4 Pillars of Food Security –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E1E469-74D5-452E-B8DC-AD8C2F51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0978" y="4731785"/>
            <a:ext cx="3321181" cy="1772601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 </a:t>
            </a: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</a:rPr>
              <a:t>CPEEL 2017 Workshop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</a:rPr>
              <a:t> Communities shared their lived experiences on the relationship among fuel costs, energy choices and nutrition outcomes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17DDE-06DD-455A-805C-BC5615D6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2112" y="6398586"/>
            <a:ext cx="1857733" cy="304874"/>
          </a:xfrm>
        </p:spPr>
        <p:txBody>
          <a:bodyPr/>
          <a:lstStyle/>
          <a:p>
            <a:fld id="{C112AF62-845C-4F4C-94ED-9116A73DED27}" type="slidenum">
              <a:rPr lang="en-US" sz="1400" b="1"/>
              <a:pPr/>
              <a:t>31</a:t>
            </a:fld>
            <a:endParaRPr lang="en-US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F187E-78E4-43B2-BC9D-BFE5AF65EC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2159" y="4105628"/>
            <a:ext cx="3117851" cy="254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5748" y="154541"/>
            <a:ext cx="2014538" cy="88582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3FD2DFF-EA98-41EE-B914-52B027C1520C}"/>
              </a:ext>
            </a:extLst>
          </p:cNvPr>
          <p:cNvGraphicFramePr/>
          <p:nvPr/>
        </p:nvGraphicFramePr>
        <p:xfrm>
          <a:off x="1213710" y="1530532"/>
          <a:ext cx="32918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CAE7BD7-1A70-44AF-A5F0-45A12F836EEF}"/>
              </a:ext>
            </a:extLst>
          </p:cNvPr>
          <p:cNvGraphicFramePr/>
          <p:nvPr/>
        </p:nvGraphicFramePr>
        <p:xfrm>
          <a:off x="4603616" y="820618"/>
          <a:ext cx="3886200" cy="352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C6AC0F2-8815-4E8A-B1AA-84617FA52516}"/>
              </a:ext>
            </a:extLst>
          </p:cNvPr>
          <p:cNvSpPr txBox="1">
            <a:spLocks/>
          </p:cNvSpPr>
          <p:nvPr/>
        </p:nvSpPr>
        <p:spPr>
          <a:xfrm>
            <a:off x="1683925" y="1423032"/>
            <a:ext cx="3886200" cy="411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Identified links by Sola et. al. (2016)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A3677F-2F90-46A7-AA46-40072B2A36D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83926" y="5553892"/>
            <a:ext cx="1097375" cy="11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7826"/>
            <a:ext cx="8229600" cy="6397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       Key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59154"/>
            <a:ext cx="8673652" cy="5731948"/>
          </a:xfrm>
        </p:spPr>
        <p:txBody>
          <a:bodyPr>
            <a:normAutofit fontScale="32500" lnSpcReduction="20000"/>
          </a:bodyPr>
          <a:lstStyle/>
          <a:p>
            <a:pPr marL="0" indent="0"/>
            <a:r>
              <a:rPr lang="en-GB" sz="7400" dirty="0">
                <a:solidFill>
                  <a:srgbClr val="7030A0"/>
                </a:solidFill>
              </a:rPr>
              <a:t> Focus on energy poverty &amp; effects on food security</a:t>
            </a:r>
          </a:p>
          <a:p>
            <a:pPr marL="0" indent="0"/>
            <a:endParaRPr lang="en-GB" sz="2500" dirty="0">
              <a:solidFill>
                <a:srgbClr val="7030A0"/>
              </a:solidFill>
            </a:endParaRPr>
          </a:p>
          <a:p>
            <a:pPr marL="0" indent="0"/>
            <a:r>
              <a:rPr lang="en-GB" sz="7400" dirty="0">
                <a:solidFill>
                  <a:srgbClr val="7030A0"/>
                </a:solidFill>
              </a:rPr>
              <a:t> Aligns with  2</a:t>
            </a:r>
            <a:r>
              <a:rPr lang="en-GB" sz="7400" baseline="30000" dirty="0">
                <a:solidFill>
                  <a:srgbClr val="7030A0"/>
                </a:solidFill>
              </a:rPr>
              <a:t>nd</a:t>
            </a:r>
            <a:r>
              <a:rPr lang="en-GB" sz="7400" dirty="0">
                <a:solidFill>
                  <a:srgbClr val="7030A0"/>
                </a:solidFill>
              </a:rPr>
              <a:t> and 3</a:t>
            </a:r>
            <a:r>
              <a:rPr lang="en-GB" sz="7400" baseline="30000" dirty="0">
                <a:solidFill>
                  <a:srgbClr val="7030A0"/>
                </a:solidFill>
              </a:rPr>
              <a:t>rd</a:t>
            </a:r>
            <a:r>
              <a:rPr lang="en-GB" sz="7400" dirty="0">
                <a:solidFill>
                  <a:srgbClr val="7030A0"/>
                </a:solidFill>
              </a:rPr>
              <a:t> themes of PRCI’s overarching objectives- environmental sustainability, food safety and health status</a:t>
            </a:r>
          </a:p>
          <a:p>
            <a:pPr marL="0" indent="0">
              <a:buNone/>
            </a:pPr>
            <a:endParaRPr lang="en-GB" sz="3400" dirty="0"/>
          </a:p>
          <a:p>
            <a:pPr marL="0" indent="0"/>
            <a:r>
              <a:rPr lang="en-GB" sz="8600" dirty="0">
                <a:solidFill>
                  <a:srgbClr val="7030A0"/>
                </a:solidFill>
              </a:rPr>
              <a:t>Research questions:</a:t>
            </a:r>
          </a:p>
          <a:p>
            <a:pPr marL="457200" lvl="1" indent="0">
              <a:buNone/>
            </a:pPr>
            <a:endParaRPr lang="en-GB" sz="62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sz="6200" dirty="0">
                <a:solidFill>
                  <a:srgbClr val="7030A0"/>
                </a:solidFill>
              </a:rPr>
              <a:t>What is the </a:t>
            </a:r>
            <a:r>
              <a:rPr lang="en-GB" sz="6200" b="1" dirty="0">
                <a:solidFill>
                  <a:schemeClr val="accent5">
                    <a:lumMod val="75000"/>
                  </a:schemeClr>
                </a:solidFill>
              </a:rPr>
              <a:t>difference in food security, dietary profile and energy access of households</a:t>
            </a:r>
            <a:r>
              <a:rPr lang="en-GB" sz="6200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GB" sz="6200" dirty="0">
                <a:solidFill>
                  <a:srgbClr val="7030A0"/>
                </a:solidFill>
              </a:rPr>
              <a:t>Nigeria by geo-political zones, rural/urban?</a:t>
            </a:r>
          </a:p>
          <a:p>
            <a:pPr marL="457200" lvl="1" indent="0">
              <a:buNone/>
            </a:pPr>
            <a:endParaRPr lang="en-GB" sz="6200" dirty="0"/>
          </a:p>
          <a:p>
            <a:pPr marL="457200" lvl="1" indent="0">
              <a:buNone/>
            </a:pPr>
            <a:r>
              <a:rPr lang="en-GB" sz="6200" dirty="0">
                <a:solidFill>
                  <a:srgbClr val="7030A0"/>
                </a:solidFill>
              </a:rPr>
              <a:t>Are there </a:t>
            </a:r>
            <a:r>
              <a:rPr lang="en-GB" sz="6200" b="1" dirty="0">
                <a:solidFill>
                  <a:schemeClr val="accent5">
                    <a:lumMod val="75000"/>
                  </a:schemeClr>
                </a:solidFill>
              </a:rPr>
              <a:t>changes over time and by gender in food security, energy access and household dietary intake</a:t>
            </a:r>
            <a:r>
              <a:rPr lang="en-GB" sz="6200" dirty="0">
                <a:solidFill>
                  <a:srgbClr val="FF0000"/>
                </a:solidFill>
              </a:rPr>
              <a:t> </a:t>
            </a:r>
            <a:r>
              <a:rPr lang="en-GB" sz="6200" dirty="0">
                <a:solidFill>
                  <a:srgbClr val="7030A0"/>
                </a:solidFill>
              </a:rPr>
              <a:t>outcomes?</a:t>
            </a:r>
          </a:p>
          <a:p>
            <a:pPr marL="457200" lvl="1" indent="0">
              <a:buNone/>
            </a:pPr>
            <a:endParaRPr lang="en-GB" sz="62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sz="6200" dirty="0">
                <a:solidFill>
                  <a:srgbClr val="7030A0"/>
                </a:solidFill>
              </a:rPr>
              <a:t>Is there a </a:t>
            </a:r>
            <a:r>
              <a:rPr lang="en-GB" sz="6200" b="1" dirty="0">
                <a:solidFill>
                  <a:schemeClr val="accent5">
                    <a:lumMod val="75000"/>
                  </a:schemeClr>
                </a:solidFill>
              </a:rPr>
              <a:t>relationship between cooking fuel expenditure and food security</a:t>
            </a:r>
            <a:r>
              <a:rPr lang="en-GB" sz="6200" dirty="0">
                <a:solidFill>
                  <a:srgbClr val="7030A0"/>
                </a:solidFill>
              </a:rPr>
              <a:t>?</a:t>
            </a:r>
          </a:p>
          <a:p>
            <a:pPr marL="457200" lvl="1" indent="0">
              <a:buNone/>
            </a:pPr>
            <a:endParaRPr lang="en-GB" sz="62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GB" sz="6200" dirty="0">
                <a:solidFill>
                  <a:srgbClr val="7030A0"/>
                </a:solidFill>
              </a:rPr>
              <a:t>Does</a:t>
            </a:r>
            <a:r>
              <a:rPr lang="en-GB" sz="6200" dirty="0"/>
              <a:t> </a:t>
            </a:r>
            <a:r>
              <a:rPr lang="en-GB" sz="6200" b="1" dirty="0">
                <a:solidFill>
                  <a:schemeClr val="accent5">
                    <a:lumMod val="75000"/>
                  </a:schemeClr>
                </a:solidFill>
              </a:rPr>
              <a:t>energy poverty, food security and nutrition affect men and women</a:t>
            </a:r>
            <a:r>
              <a:rPr lang="en-GB" sz="6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6200" dirty="0">
                <a:solidFill>
                  <a:srgbClr val="7030A0"/>
                </a:solidFill>
              </a:rPr>
              <a:t>differently?</a:t>
            </a:r>
          </a:p>
          <a:p>
            <a:pPr marL="457200" lvl="1" indent="0">
              <a:buNone/>
            </a:pPr>
            <a:endParaRPr lang="en-GB" sz="31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GB" sz="2500" dirty="0"/>
          </a:p>
          <a:p>
            <a:pPr marL="457200" lvl="1" indent="0">
              <a:buNone/>
            </a:pPr>
            <a:endParaRPr lang="en-GB" sz="6200" dirty="0"/>
          </a:p>
          <a:p>
            <a:pPr marL="457200" lvl="1" indent="0">
              <a:buNone/>
            </a:pPr>
            <a:endParaRPr lang="en-GB" sz="6200" dirty="0"/>
          </a:p>
          <a:p>
            <a:pPr marL="457200" lvl="1" indent="0">
              <a:buNone/>
            </a:pPr>
            <a:endParaRPr lang="en-GB" sz="6200" dirty="0"/>
          </a:p>
          <a:p>
            <a:pPr marL="457200" lvl="1" indent="0">
              <a:buNone/>
            </a:pPr>
            <a:endParaRPr lang="en-GB" sz="6200" dirty="0"/>
          </a:p>
          <a:p>
            <a:pPr marL="457200" lvl="1" indent="0">
              <a:buNone/>
            </a:pPr>
            <a:endParaRPr lang="en-GB" sz="6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D79CD-B9F6-4943-B244-16286DB5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1" y="6324601"/>
            <a:ext cx="1413261" cy="385575"/>
          </a:xfrm>
        </p:spPr>
        <p:txBody>
          <a:bodyPr/>
          <a:lstStyle/>
          <a:p>
            <a:fld id="{C112AF62-845C-4F4C-94ED-9116A73DED27}" type="slidenum">
              <a:rPr lang="en-US" sz="1400" b="1"/>
              <a:pPr/>
              <a:t>32</a:t>
            </a:fld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206" y="147825"/>
            <a:ext cx="1891852" cy="759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4BDF2-15D1-4D3A-9D3D-7B123FCC42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8800" y="160791"/>
            <a:ext cx="105365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71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2A69-57E7-465D-B6B3-C8408684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94" y="43911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/>
              <a:t>       </a:t>
            </a:r>
            <a:r>
              <a:rPr lang="en-US" sz="3300" b="1" dirty="0"/>
              <a:t>Relevance to Policymakers in Nigeria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9639-4F0D-4A25-8519-0D42E336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556" y="1107744"/>
            <a:ext cx="9006888" cy="5597857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>
                <a:solidFill>
                  <a:srgbClr val="7030A0"/>
                </a:solidFill>
              </a:rPr>
              <a:t>SDG 1 (No Hunger), 2 (Zero poverty),  5 (Gender Equality) &amp; 7 (Affordable and Clean Energy)</a:t>
            </a:r>
          </a:p>
          <a:p>
            <a:endParaRPr lang="en-US" sz="11200" dirty="0">
              <a:solidFill>
                <a:srgbClr val="7030A0"/>
              </a:solidFill>
            </a:endParaRPr>
          </a:p>
          <a:p>
            <a:endParaRPr lang="en-US" sz="1200" dirty="0"/>
          </a:p>
          <a:p>
            <a:r>
              <a:rPr lang="en-US" sz="11200" dirty="0">
                <a:solidFill>
                  <a:srgbClr val="7030A0"/>
                </a:solidFill>
              </a:rPr>
              <a:t>Past Development Plans ignored the importance of energy access in </a:t>
            </a:r>
            <a:r>
              <a:rPr lang="en-US" sz="11200" b="1" dirty="0">
                <a:solidFill>
                  <a:schemeClr val="accent5">
                    <a:lumMod val="75000"/>
                  </a:schemeClr>
                </a:solidFill>
              </a:rPr>
              <a:t>addressing food security and agricultural and rural transformation</a:t>
            </a:r>
            <a:endParaRPr lang="en-US" sz="11200" b="1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11200" dirty="0">
                <a:solidFill>
                  <a:srgbClr val="7030A0"/>
                </a:solidFill>
              </a:rPr>
              <a:t>Inadequate</a:t>
            </a:r>
            <a:r>
              <a:rPr lang="en-US" sz="11200" dirty="0"/>
              <a:t> </a:t>
            </a:r>
            <a:r>
              <a:rPr lang="en-US" sz="11200" b="1" dirty="0">
                <a:solidFill>
                  <a:schemeClr val="accent5">
                    <a:lumMod val="75000"/>
                  </a:schemeClr>
                </a:solidFill>
              </a:rPr>
              <a:t>consideration of gender</a:t>
            </a:r>
            <a:r>
              <a:rPr lang="en-US" sz="1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200" dirty="0">
                <a:solidFill>
                  <a:srgbClr val="7030A0"/>
                </a:solidFill>
              </a:rPr>
              <a:t>dimension</a:t>
            </a:r>
          </a:p>
          <a:p>
            <a:endParaRPr lang="en-US" sz="11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11200" dirty="0">
                <a:solidFill>
                  <a:srgbClr val="7030A0"/>
                </a:solidFill>
              </a:rPr>
              <a:t>Historically, </a:t>
            </a:r>
            <a:r>
              <a:rPr lang="en-US" sz="11200" b="1" dirty="0">
                <a:solidFill>
                  <a:schemeClr val="accent5">
                    <a:lumMod val="75000"/>
                  </a:schemeClr>
                </a:solidFill>
              </a:rPr>
              <a:t>food security and energy access reforms</a:t>
            </a:r>
            <a:r>
              <a:rPr lang="en-US" sz="1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200" dirty="0">
                <a:solidFill>
                  <a:srgbClr val="7030A0"/>
                </a:solidFill>
              </a:rPr>
              <a:t>in Nigeria have been </a:t>
            </a:r>
            <a:r>
              <a:rPr lang="en-US" sz="11200" b="1" dirty="0">
                <a:solidFill>
                  <a:schemeClr val="accent5">
                    <a:lumMod val="75000"/>
                  </a:schemeClr>
                </a:solidFill>
              </a:rPr>
              <a:t>isolated from one another</a:t>
            </a:r>
          </a:p>
          <a:p>
            <a:endParaRPr lang="en-US" sz="1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1200" dirty="0">
                <a:solidFill>
                  <a:srgbClr val="7030A0"/>
                </a:solidFill>
              </a:rPr>
              <a:t>Opens up an </a:t>
            </a:r>
            <a:r>
              <a:rPr lang="en-US" sz="11200" b="1" dirty="0">
                <a:solidFill>
                  <a:schemeClr val="accent5">
                    <a:lumMod val="75000"/>
                  </a:schemeClr>
                </a:solidFill>
              </a:rPr>
              <a:t>often-ignored link</a:t>
            </a:r>
            <a:r>
              <a:rPr lang="en-US" sz="1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200" dirty="0">
                <a:solidFill>
                  <a:srgbClr val="7030A0"/>
                </a:solidFill>
              </a:rPr>
              <a:t>between energy access and food security outcomes. Findings will enable policymakers to make informed policies based on evidence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C2EEE-A124-4FA4-9552-AEA86798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4177" y="6368512"/>
            <a:ext cx="1413261" cy="337089"/>
          </a:xfrm>
        </p:spPr>
        <p:txBody>
          <a:bodyPr/>
          <a:lstStyle/>
          <a:p>
            <a:fld id="{C112AF62-845C-4F4C-94ED-9116A73DED27}" type="slidenum">
              <a:rPr lang="en-US" b="1"/>
              <a:pPr/>
              <a:t>33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1524000" cy="95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438150-C848-4BCB-90B0-E00C9C1C71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6008" y="43911"/>
            <a:ext cx="109737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7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515" y="225294"/>
            <a:ext cx="5362570" cy="6364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Hypotheses &amp;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C01-E509-4697-B70F-7CFD927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53" y="1484132"/>
            <a:ext cx="8458200" cy="50116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Hypotheses of the Study: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H</a:t>
            </a:r>
            <a:r>
              <a:rPr lang="en-US" sz="2600" baseline="-25000" dirty="0">
                <a:solidFill>
                  <a:srgbClr val="7030A0"/>
                </a:solidFill>
              </a:rPr>
              <a:t>A</a:t>
            </a:r>
            <a:r>
              <a:rPr lang="en-US" sz="2600" dirty="0">
                <a:solidFill>
                  <a:srgbClr val="7030A0"/>
                </a:solidFill>
              </a:rPr>
              <a:t>: significant relationship between cooking fuel expenditure and food security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H</a:t>
            </a:r>
            <a:r>
              <a:rPr lang="en-US" sz="2600" baseline="-25000" dirty="0">
                <a:solidFill>
                  <a:srgbClr val="7030A0"/>
                </a:solidFill>
              </a:rPr>
              <a:t>A</a:t>
            </a:r>
            <a:r>
              <a:rPr lang="en-US" sz="2600" dirty="0">
                <a:solidFill>
                  <a:srgbClr val="7030A0"/>
                </a:solidFill>
              </a:rPr>
              <a:t>: significant relationship between food insecurity and energy poverty by gender </a:t>
            </a:r>
          </a:p>
          <a:p>
            <a:r>
              <a:rPr lang="en-GB" dirty="0">
                <a:solidFill>
                  <a:srgbClr val="7030A0"/>
                </a:solidFill>
              </a:rPr>
              <a:t>This study utilizes the Nigeria LSMS-ISA four-wave household panel survey dataset:-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(2010/2011, 2012/2013, 2015/2016 and 2018/2019)</a:t>
            </a:r>
          </a:p>
          <a:p>
            <a:r>
              <a:rPr lang="en-GB" dirty="0">
                <a:solidFill>
                  <a:srgbClr val="7030A0"/>
                </a:solidFill>
              </a:rPr>
              <a:t>Qualitative data  - this is still under consideration</a:t>
            </a:r>
          </a:p>
          <a:p>
            <a:endParaRPr lang="en-GB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6A7A-D30E-4488-8265-CD59F49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455" y="6356094"/>
            <a:ext cx="1413261" cy="279304"/>
          </a:xfrm>
        </p:spPr>
        <p:txBody>
          <a:bodyPr/>
          <a:lstStyle/>
          <a:p>
            <a:fld id="{C112AF62-845C-4F4C-94ED-9116A73DED27}" type="slidenum">
              <a:rPr lang="en-US" sz="1400" b="1"/>
              <a:pPr/>
              <a:t>34</a:t>
            </a:fld>
            <a:endParaRPr lang="en-US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748" y="154541"/>
            <a:ext cx="2014538" cy="88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5CD7AE-2905-4310-92E1-32BD634312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601" y="278155"/>
            <a:ext cx="109737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3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4670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      </a:t>
            </a:r>
            <a:br>
              <a:rPr lang="en-US" b="1" dirty="0"/>
            </a:br>
            <a:r>
              <a:rPr lang="en-US" b="1" dirty="0"/>
              <a:t>Methodology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C01-E509-4697-B70F-7CFD927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02996"/>
            <a:ext cx="8458200" cy="567033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Econometric Methods </a:t>
            </a:r>
          </a:p>
          <a:p>
            <a:pPr marL="697230" lvl="1" indent="-457200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Panel Data Methods (Fixed and Random Effects)    </a:t>
            </a:r>
          </a:p>
          <a:p>
            <a:pPr marL="697230" lvl="1" indent="-457200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Instrumental Variable</a:t>
            </a:r>
          </a:p>
          <a:p>
            <a:pPr marL="697230" lvl="1" indent="-457200">
              <a:buFont typeface="+mj-lt"/>
              <a:buAutoNum type="arabicPeriod"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697230" lvl="1" indent="-457200">
              <a:buFont typeface="+mj-lt"/>
              <a:buAutoNum type="arabicPeriod"/>
            </a:pP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697230" lvl="1" indent="-457200">
              <a:buFont typeface="+mj-lt"/>
              <a:buAutoNum type="arabicPeriod"/>
            </a:pPr>
            <a:endParaRPr lang="en-GB" sz="2000" dirty="0">
              <a:solidFill>
                <a:srgbClr val="FF0000"/>
              </a:solidFill>
            </a:endParaRP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5F97F2-8EC6-4D01-9873-07BA191D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3652" y="6238220"/>
            <a:ext cx="1413261" cy="604269"/>
          </a:xfrm>
        </p:spPr>
        <p:txBody>
          <a:bodyPr/>
          <a:lstStyle/>
          <a:p>
            <a:fld id="{C112AF62-845C-4F4C-94ED-9116A73DED27}" type="slidenum">
              <a:rPr lang="en-US" sz="1400" b="1"/>
              <a:pPr/>
              <a:t>35</a:t>
            </a:fld>
            <a:endParaRPr lang="en-US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2503"/>
            <a:ext cx="2014538" cy="66844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33600" y="2590800"/>
          <a:ext cx="7962900" cy="267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386">
                <a:tc>
                  <a:txBody>
                    <a:bodyPr/>
                    <a:lstStyle/>
                    <a:p>
                      <a:r>
                        <a:rPr lang="en-US" sz="2000" dirty="0"/>
                        <a:t>Outcome</a:t>
                      </a:r>
                      <a:r>
                        <a:rPr lang="en-US" sz="2000" baseline="0" dirty="0"/>
                        <a:t> Variables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Explanatory</a:t>
                      </a:r>
                      <a:r>
                        <a:rPr lang="en-US" sz="2000" baseline="0" dirty="0"/>
                        <a:t> Variables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40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Calorie Intake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Dietary Diversity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Subjective Food (In)Security</a:t>
                      </a:r>
                      <a:r>
                        <a:rPr lang="en-US" sz="2000" b="1" baseline="0" dirty="0">
                          <a:solidFill>
                            <a:srgbClr val="7030A0"/>
                          </a:solidFill>
                        </a:rPr>
                        <a:t> Measure- based on experience and perception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Expenditure</a:t>
                      </a:r>
                      <a:r>
                        <a:rPr lang="en-US" sz="2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on Fuel disaggregated by energy source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Use of clean cooking energy vs traditional fuels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>
                          <a:solidFill>
                            <a:srgbClr val="7030A0"/>
                          </a:solidFill>
                        </a:rPr>
                        <a:t>Household demographic structure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>
                          <a:solidFill>
                            <a:srgbClr val="7030A0"/>
                          </a:solidFill>
                        </a:rPr>
                        <a:t>Educational status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>
                          <a:solidFill>
                            <a:srgbClr val="7030A0"/>
                          </a:solidFill>
                        </a:rPr>
                        <a:t>Assets ownership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A460222-18A9-4FCE-B798-687E8C13FC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8226" y="194045"/>
            <a:ext cx="109737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1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56D7-EFC8-45B6-9DFF-55B57FA8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6" y="253855"/>
            <a:ext cx="8229600" cy="6111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</a:t>
            </a:r>
            <a:r>
              <a:rPr lang="en-US" sz="3300" b="1" dirty="0"/>
              <a:t>Planned Outputs and Outreach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173A-A987-4E15-BFBB-2F2AF485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1007778"/>
            <a:ext cx="8763000" cy="54644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>
                <a:solidFill>
                  <a:srgbClr val="7030A0"/>
                </a:solidFill>
              </a:rPr>
              <a:t>Hypothesized link between energy access, fuel choices and food security if confirmed:</a:t>
            </a:r>
          </a:p>
          <a:p>
            <a:r>
              <a:rPr lang="en-US" sz="8000" dirty="0">
                <a:solidFill>
                  <a:srgbClr val="7030A0"/>
                </a:solidFill>
              </a:rPr>
              <a:t>Argue stronger </a:t>
            </a:r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policy support for promoting access to modern energy for poor households</a:t>
            </a:r>
            <a:endParaRPr lang="en-US" sz="8000" dirty="0">
              <a:solidFill>
                <a:srgbClr val="7030A0"/>
              </a:solidFill>
            </a:endParaRPr>
          </a:p>
          <a:p>
            <a:endParaRPr lang="en-US" sz="8000" dirty="0">
              <a:solidFill>
                <a:srgbClr val="7030A0"/>
              </a:solidFill>
            </a:endParaRPr>
          </a:p>
          <a:p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Medium Term National Development Plan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8000" dirty="0">
                <a:solidFill>
                  <a:srgbClr val="7030A0"/>
                </a:solidFill>
              </a:rPr>
              <a:t>(2021-2025) and </a:t>
            </a:r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r>
              <a:rPr lang="en-US" sz="8000" dirty="0"/>
              <a:t> </a:t>
            </a:r>
            <a:r>
              <a:rPr lang="en-US" sz="8000" dirty="0">
                <a:solidFill>
                  <a:srgbClr val="7030A0"/>
                </a:solidFill>
              </a:rPr>
              <a:t>2050</a:t>
            </a:r>
            <a:endParaRPr lang="en-US" sz="8000" dirty="0"/>
          </a:p>
          <a:p>
            <a:endParaRPr lang="en-US" sz="8000" dirty="0"/>
          </a:p>
          <a:p>
            <a:r>
              <a:rPr lang="en-US" sz="8000" dirty="0">
                <a:solidFill>
                  <a:srgbClr val="7030A0"/>
                </a:solidFill>
              </a:rPr>
              <a:t>Contributes to the </a:t>
            </a:r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Literature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 &amp;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Agricultural and Food Security Policy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Journal Articles</a:t>
            </a:r>
          </a:p>
          <a:p>
            <a:pPr lvl="1"/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Policy Briefs</a:t>
            </a:r>
          </a:p>
          <a:p>
            <a:pPr lvl="1"/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Workshops</a:t>
            </a:r>
          </a:p>
          <a:p>
            <a:pPr lvl="1"/>
            <a:endParaRPr lang="en-US" sz="8000" dirty="0">
              <a:solidFill>
                <a:srgbClr val="7030A0"/>
              </a:solidFill>
            </a:endParaRPr>
          </a:p>
          <a:p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Recommendations  disseminated directly to the communities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8000" dirty="0">
                <a:solidFill>
                  <a:srgbClr val="7030A0"/>
                </a:solidFill>
              </a:rPr>
              <a:t>involved with CPEEL</a:t>
            </a:r>
          </a:p>
          <a:p>
            <a:endParaRPr lang="en-US" sz="8000" dirty="0"/>
          </a:p>
          <a:p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Stakeholders</a:t>
            </a:r>
          </a:p>
          <a:p>
            <a:pPr lvl="1"/>
            <a:r>
              <a:rPr lang="en-US" sz="8000" dirty="0">
                <a:solidFill>
                  <a:srgbClr val="7030A0"/>
                </a:solidFill>
              </a:rPr>
              <a:t>Civil Societies, Local Communities, Federal &amp; State Ministries of Agriculture, Women Affairs &amp; Social Development, Health, Planning &amp; National Development, Rural Electrification Agency, Energy Commission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4522E-8912-41D7-BFF4-BF7B3B1C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789" y="6472245"/>
            <a:ext cx="1413261" cy="317943"/>
          </a:xfrm>
        </p:spPr>
        <p:txBody>
          <a:bodyPr/>
          <a:lstStyle/>
          <a:p>
            <a:fld id="{C112AF62-845C-4F4C-94ED-9116A73DED27}" type="slidenum">
              <a:rPr lang="en-US" sz="1400" b="1"/>
              <a:pPr/>
              <a:t>36</a:t>
            </a:fld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06144"/>
            <a:ext cx="1828800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F554A-42D8-409A-B0BD-39F08DE12B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6158" y="1"/>
            <a:ext cx="971843" cy="11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7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rizontal RGB white.eps">
            <a:extLst>
              <a:ext uri="{FF2B5EF4-FFF2-40B4-BE49-F238E27FC236}">
                <a16:creationId xmlns:a16="http://schemas.microsoft.com/office/drawing/2014/main" id="{7A81B3C9-30DE-9546-AE62-46EECFA1E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9C041A-B799-C543-9B72-A8139B1A8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66" y="153742"/>
            <a:ext cx="2811239" cy="721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25916-BB1A-0049-99A2-09AE7A09946E}"/>
              </a:ext>
            </a:extLst>
          </p:cNvPr>
          <p:cNvSpPr txBox="1"/>
          <p:nvPr/>
        </p:nvSpPr>
        <p:spPr>
          <a:xfrm>
            <a:off x="2244762" y="2459504"/>
            <a:ext cx="7702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49332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8AA1-0BF8-4121-A560-72769EBC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406" y="2319938"/>
            <a:ext cx="7783443" cy="19079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Towards sustainable and healthy food systems in Senegal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83D13-7F0F-4A0D-8C52-21082BD7D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994" y="4557381"/>
            <a:ext cx="9144000" cy="1655762"/>
          </a:xfrm>
        </p:spPr>
        <p:txBody>
          <a:bodyPr/>
          <a:lstStyle/>
          <a:p>
            <a:r>
              <a:rPr lang="en-US" dirty="0"/>
              <a:t>ISRA-BAME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5396-76AC-4B55-86DC-C6A012E4B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2331" y="154539"/>
            <a:ext cx="2686050" cy="88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629F3-B9DC-4597-915F-745A191FA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1" t="83111" r="19626" b="3"/>
          <a:stretch/>
        </p:blipFill>
        <p:spPr>
          <a:xfrm>
            <a:off x="10128791" y="301082"/>
            <a:ext cx="1418296" cy="9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2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960" y="206427"/>
            <a:ext cx="6832600" cy="777044"/>
          </a:xfrm>
        </p:spPr>
        <p:txBody>
          <a:bodyPr/>
          <a:lstStyle/>
          <a:p>
            <a:pPr algn="ctr"/>
            <a:r>
              <a:rPr lang="en-US" b="1" dirty="0"/>
              <a:t>Key Research Questions (1/2)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4606" y="2818263"/>
            <a:ext cx="4726827" cy="3698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 segment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determinants of: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(orientation, composition, level)?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demand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marketed surplus rates?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buyer choice?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impact of crop marketing on farmer income?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111087" y="2759247"/>
            <a:ext cx="6823880" cy="3757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segment (wholesale and retail)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determinants of: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</a:t>
            </a:r>
            <a:r>
              <a:rPr kumimoji="0" lang="en-CA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wholesale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purchase and sale decisions in the modern, transitional, and traditional sectors and how do decisions differ between men and women?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purchase and sale decisions in the modern, transitional, and traditional sectors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how do decisions differ between men and women?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3444" y="1791731"/>
            <a:ext cx="1080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horticulture value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Senegal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inclusive ag transformation and (ii) healthy food systems research themes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4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913" y="312833"/>
            <a:ext cx="10515600" cy="777044"/>
          </a:xfrm>
        </p:spPr>
        <p:txBody>
          <a:bodyPr/>
          <a:lstStyle/>
          <a:p>
            <a:pPr algn="ctr"/>
            <a:r>
              <a:rPr lang="en-US" b="1" dirty="0"/>
              <a:t>Key Research Questions (2/2)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819194" y="1543770"/>
            <a:ext cx="8177407" cy="4588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Consumption segment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patterns and determinants of fruit and vegetable consumption across income strata and city-type?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expenditure shares of fruits and vegetables?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composition of fruits and vegetables consumption?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diversified is the consumption of fruits and vegetables?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concentrated is the consumption of fruits and vegetables?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determinants of fruit and vegetable consumption by supply sources (home production vs purchases)?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determinants of fruit and vegetable prices?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2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2A69-57E7-465D-B6B3-C8408684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231827"/>
            <a:ext cx="10139680" cy="77704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Relevance to policymakers in Senegal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9639-4F0D-4A25-8519-0D42E336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10515600" cy="4785043"/>
          </a:xfrm>
        </p:spPr>
        <p:txBody>
          <a:bodyPr>
            <a:normAutofit/>
          </a:bodyPr>
          <a:lstStyle/>
          <a:p>
            <a:r>
              <a:rPr lang="en-US" dirty="0"/>
              <a:t>Local horticultural products account for over 2/3 of the country’s fruits and vegetables and thus, play a key role in achieving sustainable and healthy diets and food systems in Senegal. </a:t>
            </a:r>
          </a:p>
          <a:p>
            <a:r>
              <a:rPr lang="en-US" dirty="0"/>
              <a:t>Some horticultural crops, such as cherry tomatoes and melons are also exported, generating export revenue and employment.  </a:t>
            </a:r>
          </a:p>
          <a:p>
            <a:r>
              <a:rPr lang="en-US" dirty="0"/>
              <a:t>This research will </a:t>
            </a:r>
          </a:p>
          <a:p>
            <a:pPr lvl="1"/>
            <a:r>
              <a:rPr lang="en-US" dirty="0"/>
              <a:t>give insights on how taxes and/or subsidies on horticultural products can affect local consumption and production.</a:t>
            </a:r>
          </a:p>
          <a:p>
            <a:pPr lvl="1"/>
            <a:r>
              <a:rPr lang="en-US" dirty="0"/>
              <a:t>provide empirical evidence on the best ways to develop the production and distribution segments of horticultural value chains in order to meet consumer preferences.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4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040" y="191187"/>
            <a:ext cx="3246120" cy="777044"/>
          </a:xfrm>
        </p:spPr>
        <p:txBody>
          <a:bodyPr/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C01-E509-4697-B70F-7CFD927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20" y="1497213"/>
            <a:ext cx="10584977" cy="4807187"/>
          </a:xfrm>
        </p:spPr>
        <p:txBody>
          <a:bodyPr>
            <a:normAutofit/>
          </a:bodyPr>
          <a:lstStyle/>
          <a:p>
            <a:r>
              <a:rPr lang="en-CA" dirty="0"/>
              <a:t>This study relies on different cross-sectional surveys collected as part of the PAPA program in 2017-2018 in Senegal</a:t>
            </a:r>
          </a:p>
          <a:p>
            <a:pPr marL="0" indent="0">
              <a:buNone/>
            </a:pPr>
            <a:endParaRPr lang="en-CA" sz="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b="1" dirty="0"/>
              <a:t>Farm segment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b="1" dirty="0"/>
              <a:t>1,305</a:t>
            </a:r>
            <a:r>
              <a:rPr lang="en-CA" dirty="0"/>
              <a:t> </a:t>
            </a:r>
            <a:r>
              <a:rPr lang="en-CA" b="1" dirty="0"/>
              <a:t>farm households </a:t>
            </a:r>
            <a:r>
              <a:rPr lang="en-CA" dirty="0"/>
              <a:t>from the </a:t>
            </a:r>
            <a:r>
              <a:rPr lang="en-CA" dirty="0" err="1"/>
              <a:t>Niayes</a:t>
            </a:r>
            <a:r>
              <a:rPr lang="en-CA" dirty="0"/>
              <a:t> and Senegal River Valley and                                               </a:t>
            </a:r>
            <a:r>
              <a:rPr lang="en-CA" b="1" dirty="0"/>
              <a:t>1,381</a:t>
            </a:r>
            <a:r>
              <a:rPr lang="en-CA" dirty="0"/>
              <a:t> </a:t>
            </a:r>
            <a:r>
              <a:rPr lang="en-CA" b="1" dirty="0"/>
              <a:t>farm households </a:t>
            </a:r>
            <a:r>
              <a:rPr lang="en-CA" dirty="0"/>
              <a:t>from the other (</a:t>
            </a:r>
            <a:r>
              <a:rPr lang="en-CA" dirty="0" err="1"/>
              <a:t>rainfed</a:t>
            </a:r>
            <a:r>
              <a:rPr lang="en-CA" dirty="0"/>
              <a:t>) areas of Senegal</a:t>
            </a:r>
          </a:p>
          <a:p>
            <a:pPr marL="457200" lvl="1" indent="0">
              <a:buNone/>
            </a:pPr>
            <a:endParaRPr lang="en-CA" sz="1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b="1" dirty="0"/>
              <a:t>Distribution segment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b="1" dirty="0"/>
              <a:t>1,137 traders,  </a:t>
            </a:r>
            <a:r>
              <a:rPr lang="fr-FR" dirty="0" err="1"/>
              <a:t>including</a:t>
            </a:r>
            <a:r>
              <a:rPr lang="fr-FR" dirty="0"/>
              <a:t> 112 </a:t>
            </a:r>
            <a:r>
              <a:rPr lang="fr-FR" dirty="0" err="1"/>
              <a:t>wholesalers</a:t>
            </a:r>
            <a:r>
              <a:rPr lang="fr-FR" dirty="0"/>
              <a:t> and 961 </a:t>
            </a:r>
            <a:r>
              <a:rPr lang="fr-FR" dirty="0" err="1"/>
              <a:t>retailers</a:t>
            </a:r>
            <a:endParaRPr lang="en-CA" dirty="0"/>
          </a:p>
          <a:p>
            <a:pPr marL="457200" lvl="1" indent="0">
              <a:buNone/>
            </a:pPr>
            <a:endParaRPr lang="en-CA" sz="1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b="1" dirty="0"/>
              <a:t>Consumption segment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b="1" dirty="0"/>
              <a:t>2,250</a:t>
            </a:r>
            <a:r>
              <a:rPr lang="en-CA" dirty="0"/>
              <a:t> </a:t>
            </a:r>
            <a:r>
              <a:rPr lang="en-CA" b="1" dirty="0"/>
              <a:t>urban households </a:t>
            </a:r>
            <a:r>
              <a:rPr lang="en-CA" dirty="0"/>
              <a:t>located in 19 major Senegalese cities and                                                             </a:t>
            </a:r>
            <a:r>
              <a:rPr lang="en-CA" b="1" dirty="0"/>
              <a:t>4,680 rural households </a:t>
            </a:r>
            <a:r>
              <a:rPr lang="en-CA" dirty="0"/>
              <a:t>located in rural areas of Senegal</a:t>
            </a:r>
          </a:p>
          <a:p>
            <a:r>
              <a:rPr lang="en-CA" dirty="0"/>
              <a:t>Descriptive analysis and several econometric models will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1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DE23-40E7-4C33-AFC4-7FAB44AC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020" y="230811"/>
            <a:ext cx="7211060" cy="777044"/>
          </a:xfrm>
        </p:spPr>
        <p:txBody>
          <a:bodyPr>
            <a:normAutofit/>
          </a:bodyPr>
          <a:lstStyle/>
          <a:p>
            <a:r>
              <a:rPr lang="en-US" b="1" dirty="0"/>
              <a:t>Methodology : Farm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9C01-E509-4697-B70F-7CFD927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84977" cy="48071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sz="11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8524" y="986879"/>
          <a:ext cx="12017309" cy="58892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1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effectLst/>
                        </a:rPr>
                        <a:t>Research</a:t>
                      </a:r>
                      <a:r>
                        <a:rPr lang="fr-FR" sz="1800" b="1" dirty="0">
                          <a:effectLst/>
                        </a:rPr>
                        <a:t> questions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effectLst/>
                        </a:rPr>
                        <a:t>Dependent </a:t>
                      </a:r>
                      <a:r>
                        <a:rPr lang="fr-FR" sz="1800" b="1" dirty="0">
                          <a:effectLst/>
                        </a:rPr>
                        <a:t>variables (LHS)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effectLst/>
                        </a:rPr>
                        <a:t>Explanatory</a:t>
                      </a:r>
                      <a:r>
                        <a:rPr lang="fr-FR" sz="1800" b="1" dirty="0">
                          <a:effectLst/>
                        </a:rPr>
                        <a:t> variables (RHS)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>
                          <a:effectLst/>
                        </a:rPr>
                        <a:t>What</a:t>
                      </a:r>
                      <a:r>
                        <a:rPr lang="fr-FR" sz="1800" dirty="0">
                          <a:effectLst/>
                        </a:rPr>
                        <a:t> are the </a:t>
                      </a:r>
                      <a:r>
                        <a:rPr lang="fr-FR" sz="1800" dirty="0" err="1">
                          <a:effectLst/>
                        </a:rPr>
                        <a:t>determinants</a:t>
                      </a:r>
                      <a:r>
                        <a:rPr lang="fr-FR" sz="1800" dirty="0">
                          <a:effectLst/>
                        </a:rPr>
                        <a:t> of production orientation ?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Share of horticulture in total area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00075" algn="l"/>
                        </a:tabLst>
                      </a:pPr>
                      <a:r>
                        <a:rPr lang="fr-FR" sz="1800" b="0" dirty="0" err="1">
                          <a:effectLst/>
                        </a:rPr>
                        <a:t>Prices</a:t>
                      </a:r>
                      <a:endParaRPr lang="fr-FR" sz="1800" b="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00075" algn="l"/>
                        </a:tabLst>
                      </a:pPr>
                      <a:r>
                        <a:rPr lang="fr-FR" sz="1800" b="0" dirty="0">
                          <a:effectLst/>
                        </a:rPr>
                        <a:t>Transaction </a:t>
                      </a:r>
                      <a:r>
                        <a:rPr lang="fr-FR" sz="1800" b="0" dirty="0" err="1">
                          <a:effectLst/>
                        </a:rPr>
                        <a:t>costs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00075" algn="l"/>
                        </a:tabLst>
                      </a:pPr>
                      <a:r>
                        <a:rPr lang="fr-FR" sz="1800" b="0" dirty="0">
                          <a:effectLst/>
                        </a:rPr>
                        <a:t>Risk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00075" algn="l"/>
                        </a:tabLst>
                      </a:pPr>
                      <a:r>
                        <a:rPr lang="fr-FR" sz="1800" b="0" dirty="0" err="1">
                          <a:effectLst/>
                        </a:rPr>
                        <a:t>Farm</a:t>
                      </a:r>
                      <a:r>
                        <a:rPr lang="fr-FR" sz="1800" b="0" dirty="0">
                          <a:effectLst/>
                        </a:rPr>
                        <a:t> and </a:t>
                      </a:r>
                      <a:r>
                        <a:rPr lang="fr-FR" sz="1800" b="0" dirty="0" err="1">
                          <a:effectLst/>
                        </a:rPr>
                        <a:t>household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  <a:r>
                        <a:rPr lang="fr-FR" sz="1800" b="0" dirty="0" err="1">
                          <a:effectLst/>
                        </a:rPr>
                        <a:t>characteristics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00075" algn="l"/>
                        </a:tabLst>
                      </a:pPr>
                      <a:r>
                        <a:rPr lang="fr-FR" sz="1800" b="0" dirty="0">
                          <a:effectLst/>
                        </a:rPr>
                        <a:t>Access to services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00075" algn="l"/>
                        </a:tabLst>
                      </a:pPr>
                      <a:r>
                        <a:rPr lang="fr-FR" sz="1800" b="0" dirty="0">
                          <a:effectLst/>
                        </a:rPr>
                        <a:t>Access to water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00075" algn="l"/>
                        </a:tabLst>
                      </a:pPr>
                      <a:r>
                        <a:rPr lang="fr-FR" sz="1800" b="0" dirty="0">
                          <a:effectLst/>
                        </a:rPr>
                        <a:t>Zone </a:t>
                      </a:r>
                      <a:endParaRPr lang="fr-FR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fr-FR" sz="1800" dirty="0" err="1">
                          <a:effectLst/>
                        </a:rPr>
                        <a:t>What</a:t>
                      </a:r>
                      <a:r>
                        <a:rPr lang="fr-FR" sz="1800" dirty="0">
                          <a:effectLst/>
                        </a:rPr>
                        <a:t> are the </a:t>
                      </a:r>
                      <a:r>
                        <a:rPr lang="fr-FR" sz="1800" dirty="0" err="1">
                          <a:effectLst/>
                        </a:rPr>
                        <a:t>determinants</a:t>
                      </a:r>
                      <a:r>
                        <a:rPr lang="fr-FR" sz="1800" dirty="0">
                          <a:effectLst/>
                        </a:rPr>
                        <a:t> of production composition ?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Adoption of </a:t>
                      </a:r>
                      <a:r>
                        <a:rPr lang="en-US" sz="1800" noProof="0" dirty="0">
                          <a:effectLst/>
                        </a:rPr>
                        <a:t>diversified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cropping</a:t>
                      </a:r>
                      <a:r>
                        <a:rPr lang="fr-FR" sz="1800" dirty="0">
                          <a:effectLst/>
                        </a:rPr>
                        <a:t> system (1/0)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Or </a:t>
                      </a:r>
                      <a:r>
                        <a:rPr lang="fr-FR" sz="1800" dirty="0" err="1">
                          <a:effectLst/>
                        </a:rPr>
                        <a:t>degree</a:t>
                      </a:r>
                      <a:r>
                        <a:rPr lang="fr-FR" sz="1800" dirty="0">
                          <a:effectLst/>
                        </a:rPr>
                        <a:t> of diversification (HHI)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>
                          <a:effectLst/>
                        </a:rPr>
                        <a:t>What</a:t>
                      </a:r>
                      <a:r>
                        <a:rPr lang="fr-FR" sz="1800" dirty="0">
                          <a:effectLst/>
                        </a:rPr>
                        <a:t> are the </a:t>
                      </a:r>
                      <a:r>
                        <a:rPr lang="fr-FR" sz="1800" dirty="0" err="1">
                          <a:effectLst/>
                        </a:rPr>
                        <a:t>determinants</a:t>
                      </a:r>
                      <a:r>
                        <a:rPr lang="fr-FR" sz="1800" dirty="0">
                          <a:effectLst/>
                        </a:rPr>
                        <a:t> of </a:t>
                      </a:r>
                      <a:r>
                        <a:rPr lang="fr-FR" sz="1800" dirty="0" err="1">
                          <a:effectLst/>
                        </a:rPr>
                        <a:t>marketed</a:t>
                      </a:r>
                      <a:r>
                        <a:rPr lang="fr-FR" sz="1800" dirty="0">
                          <a:effectLst/>
                        </a:rPr>
                        <a:t> surplus rate ?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Commercialization</a:t>
                      </a:r>
                      <a:r>
                        <a:rPr lang="fr-FR" sz="1800" dirty="0">
                          <a:effectLst/>
                        </a:rPr>
                        <a:t> rate vs autoconsommation (vs </a:t>
                      </a:r>
                      <a:r>
                        <a:rPr lang="fr-FR" sz="1800" dirty="0" err="1">
                          <a:effectLst/>
                        </a:rPr>
                        <a:t>losses</a:t>
                      </a:r>
                      <a:r>
                        <a:rPr lang="fr-FR" sz="1800" dirty="0">
                          <a:effectLst/>
                        </a:rPr>
                        <a:t>)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What</a:t>
                      </a:r>
                      <a:r>
                        <a:rPr lang="fr-FR" sz="1800" dirty="0">
                          <a:effectLst/>
                        </a:rPr>
                        <a:t> are the </a:t>
                      </a:r>
                      <a:r>
                        <a:rPr lang="fr-FR" sz="1800" dirty="0" err="1">
                          <a:effectLst/>
                        </a:rPr>
                        <a:t>determinants</a:t>
                      </a:r>
                      <a:r>
                        <a:rPr lang="fr-FR" sz="1800" dirty="0">
                          <a:effectLst/>
                        </a:rPr>
                        <a:t> of </a:t>
                      </a:r>
                      <a:r>
                        <a:rPr lang="fr-FR" sz="1800" dirty="0" err="1">
                          <a:effectLst/>
                        </a:rPr>
                        <a:t>buyer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choice</a:t>
                      </a:r>
                      <a:r>
                        <a:rPr lang="fr-FR" sz="1800" dirty="0">
                          <a:effectLst/>
                        </a:rPr>
                        <a:t>?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Buyer (</a:t>
                      </a:r>
                      <a:r>
                        <a:rPr lang="fr-FR" sz="1800" dirty="0" err="1">
                          <a:effectLst/>
                        </a:rPr>
                        <a:t>wholesaler</a:t>
                      </a:r>
                      <a:r>
                        <a:rPr lang="fr-FR" sz="1800" dirty="0">
                          <a:effectLst/>
                        </a:rPr>
                        <a:t> vs. exporter, consumer)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>
                          <a:effectLst/>
                        </a:rPr>
                        <a:t>What</a:t>
                      </a:r>
                      <a:r>
                        <a:rPr lang="fr-FR" sz="1800" dirty="0">
                          <a:effectLst/>
                        </a:rPr>
                        <a:t> are the </a:t>
                      </a:r>
                      <a:r>
                        <a:rPr lang="fr-FR" sz="1800" dirty="0" err="1">
                          <a:effectLst/>
                        </a:rPr>
                        <a:t>determinants</a:t>
                      </a:r>
                      <a:r>
                        <a:rPr lang="fr-FR" sz="1800" dirty="0">
                          <a:effectLst/>
                        </a:rPr>
                        <a:t> of input </a:t>
                      </a:r>
                      <a:r>
                        <a:rPr lang="fr-FR" sz="1800" dirty="0" err="1">
                          <a:effectLst/>
                        </a:rPr>
                        <a:t>demand</a:t>
                      </a:r>
                      <a:r>
                        <a:rPr lang="fr-FR" sz="1800" dirty="0">
                          <a:effectLst/>
                        </a:rPr>
                        <a:t> (</a:t>
                      </a:r>
                      <a:r>
                        <a:rPr lang="fr-FR" sz="1800" dirty="0" err="1">
                          <a:effectLst/>
                        </a:rPr>
                        <a:t>seeds</a:t>
                      </a:r>
                      <a:r>
                        <a:rPr lang="fr-FR" sz="1800" dirty="0">
                          <a:effectLst/>
                        </a:rPr>
                        <a:t> and </a:t>
                      </a:r>
                      <a:r>
                        <a:rPr lang="fr-FR" sz="1800" dirty="0" err="1">
                          <a:effectLst/>
                        </a:rPr>
                        <a:t>fertilizers</a:t>
                      </a:r>
                      <a:r>
                        <a:rPr lang="fr-FR" sz="1800" dirty="0">
                          <a:effectLst/>
                        </a:rPr>
                        <a:t>)?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Usage (1/0), </a:t>
                      </a:r>
                      <a:r>
                        <a:rPr lang="fr-FR" sz="1800" dirty="0" err="1">
                          <a:effectLst/>
                        </a:rPr>
                        <a:t>Quantity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used</a:t>
                      </a:r>
                      <a:r>
                        <a:rPr lang="fr-FR" sz="1800" dirty="0">
                          <a:effectLst/>
                        </a:rPr>
                        <a:t> (kg/ha), </a:t>
                      </a:r>
                      <a:r>
                        <a:rPr lang="fr-FR" sz="1800" dirty="0" err="1">
                          <a:effectLst/>
                        </a:rPr>
                        <a:t>Amount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invested</a:t>
                      </a:r>
                      <a:r>
                        <a:rPr lang="fr-FR" sz="1800" dirty="0">
                          <a:effectLst/>
                        </a:rPr>
                        <a:t> (FCFA/ha)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Variables </a:t>
                      </a:r>
                      <a:r>
                        <a:rPr lang="fr-FR" sz="1800" b="0" dirty="0" err="1">
                          <a:effectLst/>
                        </a:rPr>
                        <a:t>above</a:t>
                      </a:r>
                      <a:r>
                        <a:rPr lang="fr-FR" sz="1800" b="0" dirty="0">
                          <a:effectLst/>
                        </a:rPr>
                        <a:t> + Output </a:t>
                      </a:r>
                      <a:r>
                        <a:rPr lang="fr-FR" sz="1800" b="0" dirty="0" err="1">
                          <a:effectLst/>
                        </a:rPr>
                        <a:t>prices</a:t>
                      </a:r>
                      <a:r>
                        <a:rPr lang="fr-FR" sz="1800" b="0" dirty="0">
                          <a:effectLst/>
                        </a:rPr>
                        <a:t>; input </a:t>
                      </a:r>
                      <a:r>
                        <a:rPr lang="fr-FR" sz="1800" b="0" dirty="0" err="1">
                          <a:effectLst/>
                        </a:rPr>
                        <a:t>prices</a:t>
                      </a:r>
                      <a:r>
                        <a:rPr lang="fr-FR" sz="1800" b="0" dirty="0">
                          <a:effectLst/>
                        </a:rPr>
                        <a:t>; </a:t>
                      </a:r>
                      <a:r>
                        <a:rPr lang="fr-FR" sz="1800" b="0" dirty="0" err="1">
                          <a:effectLst/>
                        </a:rPr>
                        <a:t>quality</a:t>
                      </a:r>
                      <a:r>
                        <a:rPr lang="fr-FR" sz="1800" b="0" dirty="0">
                          <a:effectLst/>
                        </a:rPr>
                        <a:t> of inputs </a:t>
                      </a:r>
                      <a:endParaRPr lang="fr-FR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What</a:t>
                      </a:r>
                      <a:r>
                        <a:rPr lang="fr-FR" sz="1800" dirty="0">
                          <a:effectLst/>
                        </a:rPr>
                        <a:t> are the </a:t>
                      </a:r>
                      <a:r>
                        <a:rPr lang="fr-FR" sz="1800" dirty="0" err="1">
                          <a:effectLst/>
                        </a:rPr>
                        <a:t>determinants</a:t>
                      </a:r>
                      <a:r>
                        <a:rPr lang="fr-FR" sz="1800" dirty="0">
                          <a:effectLst/>
                        </a:rPr>
                        <a:t> of production </a:t>
                      </a:r>
                      <a:r>
                        <a:rPr lang="fr-FR" sz="1800" dirty="0" err="1">
                          <a:effectLst/>
                        </a:rPr>
                        <a:t>levels</a:t>
                      </a:r>
                      <a:r>
                        <a:rPr lang="fr-FR" sz="1800" dirty="0">
                          <a:effectLst/>
                        </a:rPr>
                        <a:t> ?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Quantity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produced</a:t>
                      </a:r>
                      <a:r>
                        <a:rPr lang="fr-FR" sz="1800" dirty="0">
                          <a:effectLst/>
                        </a:rPr>
                        <a:t> (kg)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Land (ha); </a:t>
                      </a:r>
                      <a:r>
                        <a:rPr lang="fr-FR" sz="1800" b="0" dirty="0" err="1">
                          <a:effectLst/>
                        </a:rPr>
                        <a:t>seed</a:t>
                      </a:r>
                      <a:r>
                        <a:rPr lang="fr-FR" sz="1800" b="0" dirty="0">
                          <a:effectLst/>
                        </a:rPr>
                        <a:t> (kg); </a:t>
                      </a:r>
                      <a:r>
                        <a:rPr lang="fr-FR" sz="1800" b="0" dirty="0" err="1">
                          <a:effectLst/>
                        </a:rPr>
                        <a:t>fertilizer</a:t>
                      </a:r>
                      <a:r>
                        <a:rPr lang="fr-FR" sz="1800" b="0" dirty="0">
                          <a:effectLst/>
                        </a:rPr>
                        <a:t> (kg); </a:t>
                      </a:r>
                      <a:r>
                        <a:rPr lang="fr-FR" sz="1800" b="0" dirty="0" err="1">
                          <a:effectLst/>
                        </a:rPr>
                        <a:t>household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  <a:r>
                        <a:rPr lang="fr-FR" sz="1800" b="0" dirty="0" err="1">
                          <a:effectLst/>
                        </a:rPr>
                        <a:t>labor</a:t>
                      </a:r>
                      <a:r>
                        <a:rPr lang="fr-FR" sz="1800" b="0" dirty="0">
                          <a:effectLst/>
                        </a:rPr>
                        <a:t> (</a:t>
                      </a:r>
                      <a:r>
                        <a:rPr lang="fr-FR" sz="1800" b="0" dirty="0" err="1">
                          <a:effectLst/>
                        </a:rPr>
                        <a:t>number</a:t>
                      </a:r>
                      <a:r>
                        <a:rPr lang="fr-FR" sz="1800" b="0" dirty="0">
                          <a:effectLst/>
                        </a:rPr>
                        <a:t>); </a:t>
                      </a:r>
                      <a:r>
                        <a:rPr lang="fr-FR" sz="1800" b="0" dirty="0" err="1">
                          <a:effectLst/>
                        </a:rPr>
                        <a:t>hired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  <a:r>
                        <a:rPr lang="fr-FR" sz="1800" b="0" dirty="0" err="1">
                          <a:effectLst/>
                        </a:rPr>
                        <a:t>labor</a:t>
                      </a:r>
                      <a:r>
                        <a:rPr lang="fr-FR" sz="1800" b="0" dirty="0">
                          <a:effectLst/>
                        </a:rPr>
                        <a:t> (</a:t>
                      </a:r>
                      <a:r>
                        <a:rPr lang="fr-FR" sz="1800" b="0" dirty="0" err="1">
                          <a:effectLst/>
                        </a:rPr>
                        <a:t>number</a:t>
                      </a:r>
                      <a:r>
                        <a:rPr lang="fr-FR" sz="1800" b="0" dirty="0">
                          <a:effectLst/>
                        </a:rPr>
                        <a:t>)</a:t>
                      </a:r>
                      <a:endParaRPr lang="fr-FR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What is the impact of crop marketing on farmer income?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Total </a:t>
                      </a:r>
                      <a:r>
                        <a:rPr lang="fr-FR" sz="1800" dirty="0" err="1">
                          <a:effectLst/>
                        </a:rPr>
                        <a:t>farm</a:t>
                      </a:r>
                      <a:r>
                        <a:rPr lang="fr-FR" sz="1800" dirty="0">
                          <a:effectLst/>
                        </a:rPr>
                        <a:t> revenue (</a:t>
                      </a:r>
                      <a:r>
                        <a:rPr lang="fr-FR" sz="1800" dirty="0" err="1">
                          <a:effectLst/>
                        </a:rPr>
                        <a:t>sum</a:t>
                      </a:r>
                      <a:r>
                        <a:rPr lang="fr-FR" sz="1800" dirty="0">
                          <a:effectLst/>
                        </a:rPr>
                        <a:t> of all revenues)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Risk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 err="1">
                          <a:effectLst/>
                        </a:rPr>
                        <a:t>Farm</a:t>
                      </a:r>
                      <a:r>
                        <a:rPr lang="fr-FR" sz="1800" b="0" dirty="0">
                          <a:effectLst/>
                        </a:rPr>
                        <a:t> and </a:t>
                      </a:r>
                      <a:r>
                        <a:rPr lang="fr-FR" sz="1800" b="0" dirty="0" err="1">
                          <a:effectLst/>
                        </a:rPr>
                        <a:t>household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  <a:r>
                        <a:rPr lang="fr-FR" sz="1800" b="0" dirty="0" err="1">
                          <a:effectLst/>
                        </a:rPr>
                        <a:t>characteristics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Access to services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effectLst/>
                        </a:rPr>
                        <a:t>Access to water;  zone</a:t>
                      </a:r>
                      <a:endParaRPr lang="fr-FR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94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3426</Words>
  <Application>Microsoft Macintosh PowerPoint</Application>
  <PresentationFormat>Widescreen</PresentationFormat>
  <Paragraphs>464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Garamond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Towards sustainable and healthy food systems in Senegal</vt:lpstr>
      <vt:lpstr>Key Research Questions (1/2)</vt:lpstr>
      <vt:lpstr>Key Research Questions (2/2)</vt:lpstr>
      <vt:lpstr>Relevance to policymakers in Senegal </vt:lpstr>
      <vt:lpstr>Methodology</vt:lpstr>
      <vt:lpstr>Methodology : Farm segment</vt:lpstr>
      <vt:lpstr>Methodology : Distribution segment</vt:lpstr>
      <vt:lpstr>Methodology : Consumption segment</vt:lpstr>
      <vt:lpstr>Planned Outputs and Outreach  </vt:lpstr>
      <vt:lpstr>Harnessing inclusive rural transformation from Sugarcane growing in Uganda</vt:lpstr>
      <vt:lpstr>Background</vt:lpstr>
      <vt:lpstr>Background……..cont</vt:lpstr>
      <vt:lpstr>Why topic is relevant to policymakers </vt:lpstr>
      <vt:lpstr>Key Research Questions</vt:lpstr>
      <vt:lpstr>METHODOLOGY </vt:lpstr>
      <vt:lpstr>Data</vt:lpstr>
      <vt:lpstr>Planned Outputs and Outreach</vt:lpstr>
      <vt:lpstr> Analysis of Tanzania Cashew Nut  Value Chain with Gender Lens</vt:lpstr>
      <vt:lpstr>Key Research Questions</vt:lpstr>
      <vt:lpstr>Key Research Questions </vt:lpstr>
      <vt:lpstr>Policy relevance for Tanzania</vt:lpstr>
      <vt:lpstr>Methodology: Hypotheses </vt:lpstr>
      <vt:lpstr>Methodology</vt:lpstr>
      <vt:lpstr>Methodology</vt:lpstr>
      <vt:lpstr>Planned Outputs and Outreach  </vt:lpstr>
      <vt:lpstr>The Energy Poverty &amp; Food Security  Nexus in Nigeria </vt:lpstr>
      <vt:lpstr>Background</vt:lpstr>
      <vt:lpstr>   Background</vt:lpstr>
      <vt:lpstr>       Key Research Questions</vt:lpstr>
      <vt:lpstr>       Relevance to Policymakers in Nigeria </vt:lpstr>
      <vt:lpstr>Hypotheses &amp; Data </vt:lpstr>
      <vt:lpstr>        Methodology </vt:lpstr>
      <vt:lpstr>           Planned Outputs and Outreach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Resnick, Danielle (IFPRI)</dc:creator>
  <cp:lastModifiedBy>Monahan, James</cp:lastModifiedBy>
  <cp:revision>25</cp:revision>
  <dcterms:created xsi:type="dcterms:W3CDTF">2020-06-08T20:26:58Z</dcterms:created>
  <dcterms:modified xsi:type="dcterms:W3CDTF">2020-06-25T02:41:40Z</dcterms:modified>
</cp:coreProperties>
</file>